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7"/>
  </p:notesMasterIdLst>
  <p:sldIdLst>
    <p:sldId id="279" r:id="rId3"/>
    <p:sldId id="747" r:id="rId4"/>
    <p:sldId id="2783" r:id="rId5"/>
    <p:sldId id="2789" r:id="rId6"/>
    <p:sldId id="2784" r:id="rId7"/>
    <p:sldId id="467" r:id="rId8"/>
    <p:sldId id="2785" r:id="rId9"/>
    <p:sldId id="475" r:id="rId10"/>
    <p:sldId id="2782" r:id="rId11"/>
    <p:sldId id="2788" r:id="rId12"/>
    <p:sldId id="2787" r:id="rId13"/>
    <p:sldId id="2790" r:id="rId14"/>
    <p:sldId id="437" r:id="rId15"/>
    <p:sldId id="2781" r:id="rId1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70B6EE05-26D6-459E-BC1F-A868813BC7D1}">
          <p14:sldIdLst>
            <p14:sldId id="279"/>
            <p14:sldId id="747"/>
            <p14:sldId id="2783"/>
            <p14:sldId id="2789"/>
            <p14:sldId id="2784"/>
            <p14:sldId id="467"/>
            <p14:sldId id="2785"/>
            <p14:sldId id="475"/>
            <p14:sldId id="2782"/>
            <p14:sldId id="2788"/>
            <p14:sldId id="2787"/>
            <p14:sldId id="2790"/>
            <p14:sldId id="437"/>
            <p14:sldId id="2781"/>
          </p14:sldIdLst>
        </p14:section>
        <p14:section name="Ikke-navngivet sektion" id="{66C76D8C-F3C6-4EA4-9BA0-AF7D3289D90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8E3"/>
    <a:srgbClr val="A6EDE5"/>
    <a:srgbClr val="81EDDB"/>
    <a:srgbClr val="5AD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8E964-D344-1944-B563-767071EE3C86}" v="176" dt="2024-03-15T06:18:34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81825-FDB4-451A-89F5-2E2FDBC84C0F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0D3CB-CAF8-4229-9F8E-3E425053EC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31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221ECC14-7ABA-1A83-D4B8-CA0F6AC4F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DDF3C8E1-8DF4-2C4B-03EC-E6B3FAAD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de-DE" altLang="de-DE" dirty="0"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CEBB42E3-51D5-5931-7168-646E8ACA3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76B5F3EF-171F-9746-BCA3-BFB80048CE03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7EE824E-DD74-1C94-3327-D762414F3A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Das Stressbarometer</a:t>
            </a:r>
          </a:p>
        </p:txBody>
      </p:sp>
    </p:spTree>
    <p:extLst>
      <p:ext uri="{BB962C8B-B14F-4D97-AF65-F5344CB8AC3E}">
        <p14:creationId xmlns:p14="http://schemas.microsoft.com/office/powerpoint/2010/main" val="188055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815414" y="2038154"/>
            <a:ext cx="11376009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1" name="Rektangel 10"/>
          <p:cNvSpPr/>
          <p:nvPr/>
        </p:nvSpPr>
        <p:spPr>
          <a:xfrm>
            <a:off x="11280000" y="2040925"/>
            <a:ext cx="911424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2" name="Rektangel 11"/>
          <p:cNvSpPr/>
          <p:nvPr/>
        </p:nvSpPr>
        <p:spPr>
          <a:xfrm>
            <a:off x="0" y="1"/>
            <a:ext cx="911424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828801" y="2720891"/>
            <a:ext cx="8536833" cy="1981738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101432"/>
            <a:ext cx="85344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072253367" name="image" descr="{&quot;templafy&quot;:{&quot;id&quot;:&quot;aa3215de-8f87-4b6a-b85e-9f8d415a65f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924"/>
            <a:ext cx="912000" cy="4820400"/>
          </a:xfrm>
          <a:prstGeom prst="rect">
            <a:avLst/>
          </a:prstGeom>
        </p:spPr>
      </p:pic>
      <p:pic>
        <p:nvPicPr>
          <p:cNvPr id="151545989" name="image" descr="{&quot;templafy&quot;:{&quot;id&quot;:&quot;aff310fd-77e8-4045-afcf-e646574b93d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84000"/>
            <a:ext cx="916800" cy="687600"/>
          </a:xfrm>
          <a:prstGeom prst="rect">
            <a:avLst/>
          </a:prstGeom>
        </p:spPr>
      </p:pic>
      <p:pic>
        <p:nvPicPr>
          <p:cNvPr id="28" name="Reg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1629407"/>
            <a:ext cx="155223" cy="594784"/>
          </a:xfrm>
          <a:prstGeom prst="rect">
            <a:avLst/>
          </a:prstGeom>
        </p:spPr>
      </p:pic>
      <p:pic>
        <p:nvPicPr>
          <p:cNvPr id="1006392778" name="image" descr="{&quot;templafy&quot;:{&quot;id&quot;:&quot;0ab25c59-1bbd-4a00-808a-d42806e0be3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61600"/>
          </a:xfrm>
          <a:prstGeom prst="rect">
            <a:avLst/>
          </a:prstGeom>
        </p:spPr>
      </p:pic>
      <p:pic>
        <p:nvPicPr>
          <p:cNvPr id="2008187334" name="image" descr="{&quot;templafy&quot;:{&quot;id&quot;:&quot;31d2f539-3a1c-4229-ae3a-0a78f132af9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574"/>
            <a:ext cx="12192000" cy="6861600"/>
          </a:xfrm>
          <a:prstGeom prst="rect">
            <a:avLst/>
          </a:prstGeom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D2BCEB3-DE06-427F-8CA1-84F884C5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5D19BBFC-5717-4490-A094-205F5448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F5F4E-DE6D-4596-8B1F-C29D26E3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19" name="text" descr="{&quot;templafy&quot;:{&quot;id&quot;:&quot;86308267-9834-443e-8a3f-290bce22da91&quot;}}" title="Form.PresentationTitle">
            <a:extLst>
              <a:ext uri="{FF2B5EF4-FFF2-40B4-BE49-F238E27FC236}">
                <a16:creationId xmlns:a16="http://schemas.microsoft.com/office/drawing/2014/main" id="{9A3FA10C-9E51-4C9F-827C-4B35DFE89CDC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sp>
        <p:nvSpPr>
          <p:cNvPr id="20" name="text" descr="{&quot;templafy&quot;:{&quot;id&quot;:&quot;383a40ed-f208-4f89-80b3-f1f85d9b5cb3&quot;}}" hidden="1" title="UserProfile.Name">
            <a:extLst>
              <a:ext uri="{FF2B5EF4-FFF2-40B4-BE49-F238E27FC236}">
                <a16:creationId xmlns:a16="http://schemas.microsoft.com/office/drawing/2014/main" id="{0046E08D-6FCC-4EC3-AE5D-F0348FCA3ADF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  <p:pic>
        <p:nvPicPr>
          <p:cNvPr id="1298384405" name="image" descr="{&quot;templafy&quot;:{&quot;id&quot;:&quot;7fb77592-8247-482a-9b53-d330259c8ec8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22" name="text" descr="{&quot;templafy&quot;:{&quot;id&quot;:&quot;2c6963a3-c301-40c5-abfb-324177ded603&quot;}}" title="UserProfile.Office.Virksomhed_{{DocumentLanguage}}">
            <a:extLst>
              <a:ext uri="{FF2B5EF4-FFF2-40B4-BE49-F238E27FC236}">
                <a16:creationId xmlns:a16="http://schemas.microsoft.com/office/drawing/2014/main" id="{7480B6FB-0E48-414D-BE8F-CC7D5176795C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23" name="text" descr="{&quot;templafy&quot;:{&quot;id&quot;:&quot;462a664e-9669-4a25-b452-93c4d95cad40&quot;}}" title="UserProfile.CenterFreeText">
            <a:extLst>
              <a:ext uri="{FF2B5EF4-FFF2-40B4-BE49-F238E27FC236}">
                <a16:creationId xmlns:a16="http://schemas.microsoft.com/office/drawing/2014/main" id="{93C7400A-E529-4894-9367-024020F68848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24" name="text" descr="{&quot;templafy&quot;:{&quot;id&quot;:&quot;b6d6830b-e61f-46ee-9835-1819cf17d022&quot;}}" hidden="1" title="UserProfile.Centers.Center_{{DocumentLanguage}}">
            <a:extLst>
              <a:ext uri="{FF2B5EF4-FFF2-40B4-BE49-F238E27FC236}">
                <a16:creationId xmlns:a16="http://schemas.microsoft.com/office/drawing/2014/main" id="{7C4DF2D3-8FAC-4EEA-8F80-6C5494303CF2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pic>
        <p:nvPicPr>
          <p:cNvPr id="1046915492" name="image" descr="{&quot;templafy&quot;:{&quot;id&quot;:&quot;4f8bfd11-ca6c-4c7e-ba1c-638b01b0bcc7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582548462" name="image" descr="{&quot;templafy&quot;:{&quot;id&quot;:&quot;00a8feae-380e-4940-b2ac-c69242898ff8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pic>
        <p:nvPicPr>
          <p:cNvPr id="1948207389" name="image" descr="{&quot;templafy&quot;:{&quot;id&quot;:&quot;5c0622ae-e3a7-433f-a3e3-c675bebd12ff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sp>
        <p:nvSpPr>
          <p:cNvPr id="30" name="text" descr="{&quot;templafy&quot;:{&quot;id&quot;:&quot;dbb6e905-9181-4e20-a1e2-8e8b4d034afd&quot;}}" title="Form.Manuel_dato">
            <a:extLst>
              <a:ext uri="{FF2B5EF4-FFF2-40B4-BE49-F238E27FC236}">
                <a16:creationId xmlns:a16="http://schemas.microsoft.com/office/drawing/2014/main" id="{4CBF7751-5A12-4506-8CD7-FFB4338A54F9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102932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815414" y="0"/>
            <a:ext cx="113760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9" name="Rektangel 8"/>
          <p:cNvSpPr/>
          <p:nvPr/>
        </p:nvSpPr>
        <p:spPr>
          <a:xfrm>
            <a:off x="11280000" y="1"/>
            <a:ext cx="9114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28800" y="1016733"/>
            <a:ext cx="9448800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824001" y="2585610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824001" y="3490922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206354" y="2584800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206354" y="3492000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1928813600" name="image" descr="{&quot;templafy&quot;:{&quot;id&quot;:&quot;cfe5cf3b-5dbc-42a2-a015-11c2d39ba86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000" cy="6858000"/>
          </a:xfrm>
          <a:prstGeom prst="rect">
            <a:avLst/>
          </a:prstGeom>
        </p:spPr>
      </p:pic>
      <p:pic>
        <p:nvPicPr>
          <p:cNvPr id="2019600543" name="image" descr="{&quot;templafy&quot;:{&quot;id&quot;:&quot;007564ff-5480-4d0d-9bc7-6f814266161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06975"/>
            <a:ext cx="916800" cy="687600"/>
          </a:xfrm>
          <a:prstGeom prst="rect">
            <a:avLst/>
          </a:prstGeom>
        </p:spPr>
      </p:pic>
      <p:pic>
        <p:nvPicPr>
          <p:cNvPr id="24" name="Reg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4852382"/>
            <a:ext cx="155223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E2752B6-0305-4D5A-B6F1-C38506721EB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16B467BF-A322-4CF9-AF21-C18F56464B0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FA4331A-7BD6-46C0-B590-5FEBF9905D6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29" name="text" descr="{&quot;templafy&quot;:{&quot;id&quot;:&quot;1407287b-afdb-47cf-a2ad-886f35aa892b&quot;}}" title="UserProfile.Office.Virksomhed_{{DocumentLanguage}}">
            <a:extLst>
              <a:ext uri="{FF2B5EF4-FFF2-40B4-BE49-F238E27FC236}">
                <a16:creationId xmlns:a16="http://schemas.microsoft.com/office/drawing/2014/main" id="{6202D20B-D08B-4977-AADD-3ECD1F0A5643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Region Hovedstadens Psykiatri</a:t>
            </a:r>
          </a:p>
        </p:txBody>
      </p:sp>
      <p:sp>
        <p:nvSpPr>
          <p:cNvPr id="30" name="text" descr="{&quot;templafy&quot;:{&quot;id&quot;:&quot;182c0b0a-d73a-4d63-9069-92b12f814649&quot;}}" title="UserProfile.CenterFreeText">
            <a:extLst>
              <a:ext uri="{FF2B5EF4-FFF2-40B4-BE49-F238E27FC236}">
                <a16:creationId xmlns:a16="http://schemas.microsoft.com/office/drawing/2014/main" id="{243FF1C6-7A9E-4FD9-8DD3-4D385AAC2E5D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1" name="text" descr="{&quot;templafy&quot;:{&quot;id&quot;:&quot;7a1e8cda-8e03-4b0e-b733-86adf9dfec55&quot;}}" hidden="1" title="UserProfile.Centers.Center_{{DocumentLanguage}}">
            <a:extLst>
              <a:ext uri="{FF2B5EF4-FFF2-40B4-BE49-F238E27FC236}">
                <a16:creationId xmlns:a16="http://schemas.microsoft.com/office/drawing/2014/main" id="{24161383-4EB0-45CF-99FD-BA47F707EFD0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2" name="text" descr="{&quot;templafy&quot;:{&quot;id&quot;:&quot;1f6642b9-3429-4ed2-af65-6b2057aae4bd&quot;}}" title="Form.PresentationTitle">
            <a:extLst>
              <a:ext uri="{FF2B5EF4-FFF2-40B4-BE49-F238E27FC236}">
                <a16:creationId xmlns:a16="http://schemas.microsoft.com/office/drawing/2014/main" id="{B4CA18F5-916D-4D09-8848-FCF8B17007BF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pic>
        <p:nvPicPr>
          <p:cNvPr id="1719308642" name="image" descr="{&quot;templafy&quot;:{&quot;id&quot;:&quot;1f16b171-a222-4338-abb5-a6db0321025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pic>
        <p:nvPicPr>
          <p:cNvPr id="825590678" name="image" descr="{&quot;templafy&quot;:{&quot;id&quot;:&quot;feb2108c-aa86-45e1-8f29-472d0cae7cf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pic>
        <p:nvPicPr>
          <p:cNvPr id="1968412553" name="image" descr="{&quot;templafy&quot;:{&quot;id&quot;:&quot;bca790e2-defc-4a19-8cfd-077be856a44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2119500831" name="image" descr="{&quot;templafy&quot;:{&quot;id&quot;:&quot;67449ec2-4387-4c05-978e-7f94eaf0ff4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sp>
        <p:nvSpPr>
          <p:cNvPr id="27" name="text" descr="{&quot;templafy&quot;:{&quot;id&quot;:&quot;ee44746f-500b-4af4-a05d-f4e8d2ee8d04&quot;}}" hidden="1" title="UserProfile.Name">
            <a:extLst>
              <a:ext uri="{FF2B5EF4-FFF2-40B4-BE49-F238E27FC236}">
                <a16:creationId xmlns:a16="http://schemas.microsoft.com/office/drawing/2014/main" id="{3E663722-4402-45E0-A867-833F060FF2EA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7f61d9ec-8049-4096-9ad0-27d17e745eb3&quot;}}" title="Form.Manuel_dato">
            <a:extLst>
              <a:ext uri="{FF2B5EF4-FFF2-40B4-BE49-F238E27FC236}">
                <a16:creationId xmlns:a16="http://schemas.microsoft.com/office/drawing/2014/main" id="{6245780A-71FE-4241-AD3C-37868DD54803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181433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39751" y="1819147"/>
            <a:ext cx="3029469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for-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matering af pladsholdere til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836587" y="1815927"/>
            <a:ext cx="3144324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827739" y="1801284"/>
            <a:ext cx="288106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pic>
        <p:nvPicPr>
          <p:cNvPr id="33" name="4 Nulsti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33" y="5303999"/>
            <a:ext cx="729655" cy="197798"/>
          </a:xfrm>
          <a:prstGeom prst="rect">
            <a:avLst/>
          </a:prstGeom>
        </p:spPr>
      </p:pic>
      <p:pic>
        <p:nvPicPr>
          <p:cNvPr id="32" name="2 Ny slide"/>
          <p:cNvPicPr>
            <a:picLocks noChangeAspect="1"/>
          </p:cNvPicPr>
          <p:nvPr/>
        </p:nvPicPr>
        <p:blipFill rotWithShape="1">
          <a:blip r:embed="rId3"/>
          <a:srcRect l="2931" r="60888"/>
          <a:stretch/>
        </p:blipFill>
        <p:spPr>
          <a:xfrm>
            <a:off x="2975427" y="3523951"/>
            <a:ext cx="484951" cy="647461"/>
          </a:xfrm>
          <a:prstGeom prst="rect">
            <a:avLst/>
          </a:prstGeom>
        </p:spPr>
      </p:pic>
      <p:sp>
        <p:nvSpPr>
          <p:cNvPr id="9" name="Fast overskrift"/>
          <p:cNvSpPr txBox="1"/>
          <p:nvPr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pic>
        <p:nvPicPr>
          <p:cNvPr id="17" name="1 Increase decreas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253" y="2862487"/>
            <a:ext cx="732437" cy="285228"/>
          </a:xfrm>
          <a:prstGeom prst="rect">
            <a:avLst/>
          </a:prstGeom>
        </p:spPr>
      </p:pic>
      <p:pic>
        <p:nvPicPr>
          <p:cNvPr id="19" name="3 Layout"/>
          <p:cNvPicPr>
            <a:picLocks noChangeAspect="1"/>
          </p:cNvPicPr>
          <p:nvPr/>
        </p:nvPicPr>
        <p:blipFill rotWithShape="1">
          <a:blip r:embed="rId3"/>
          <a:srcRect l="36944" r="2272" b="69429"/>
          <a:stretch/>
        </p:blipFill>
        <p:spPr>
          <a:xfrm>
            <a:off x="3008432" y="4193556"/>
            <a:ext cx="791157" cy="192211"/>
          </a:xfrm>
          <a:prstGeom prst="rect">
            <a:avLst/>
          </a:prstGeom>
        </p:spPr>
      </p:pic>
      <p:pic>
        <p:nvPicPr>
          <p:cNvPr id="26" name="5 Insert pictu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223" y="2060444"/>
            <a:ext cx="349535" cy="256054"/>
          </a:xfrm>
          <a:prstGeom prst="rect">
            <a:avLst/>
          </a:prstGeom>
        </p:spPr>
      </p:pic>
      <p:pic>
        <p:nvPicPr>
          <p:cNvPr id="27" name="6 Cro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99" y="2733767"/>
            <a:ext cx="449867" cy="321707"/>
          </a:xfrm>
          <a:prstGeom prst="rect">
            <a:avLst/>
          </a:prstGeom>
        </p:spPr>
      </p:pic>
      <p:pic>
        <p:nvPicPr>
          <p:cNvPr id="30" name="7 Scale pictur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0673" y="3227757"/>
            <a:ext cx="479593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E629B00-050D-405D-9F06-055DE3B9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19C4AFBF-60E1-42EA-8753-75100198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412C5-1E06-4858-BC5A-6397A4A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90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872716"/>
            <a:ext cx="9456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D239-1274-4C3F-9AF1-C2E80BBECED9}" type="datetime1">
              <a:rPr lang="da-DK" smtClean="0"/>
              <a:t>06-05-2024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640970" y="2393789"/>
            <a:ext cx="2444751" cy="2919774"/>
            <a:chOff x="-1980728" y="1411288"/>
            <a:chExt cx="1833563" cy="2919774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91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punkter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22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20 pkt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18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– 9. Niveau = Bullets 16 - 10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pkt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punktopstillet teksten (flere niveauer findes)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pe 13"/>
            <p:cNvGrpSpPr/>
            <p:nvPr userDrawn="1"/>
          </p:nvGrpSpPr>
          <p:grpSpPr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47"/>
              <p:cNvSpPr/>
              <p:nvPr/>
            </p:nvSpPr>
            <p:spPr>
              <a:xfrm>
                <a:off x="10844213" y="1808820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5" name="Gruppe 14"/>
            <p:cNvGrpSpPr/>
            <p:nvPr userDrawn="1"/>
          </p:nvGrpSpPr>
          <p:grpSpPr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52"/>
              <p:cNvSpPr/>
              <p:nvPr/>
            </p:nvSpPr>
            <p:spPr>
              <a:xfrm>
                <a:off x="10839450" y="2651782"/>
                <a:ext cx="219075" cy="201613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53"/>
              <p:cNvSpPr/>
              <p:nvPr/>
            </p:nvSpPr>
            <p:spPr>
              <a:xfrm>
                <a:off x="10625138" y="2654957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824567" y="2327275"/>
            <a:ext cx="9455151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2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Psykiatri</a:t>
            </a: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815414" y="2038154"/>
            <a:ext cx="11376009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280000" y="2040925"/>
            <a:ext cx="911424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"/>
            <a:ext cx="911424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2040925"/>
            <a:ext cx="911424" cy="4819847"/>
          </a:xfrm>
          <a:prstGeom prst="rect">
            <a:avLst/>
          </a:prstGeom>
          <a:solidFill>
            <a:srgbClr val="3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828801" y="2720891"/>
            <a:ext cx="8536833" cy="1981738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101432"/>
            <a:ext cx="85344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17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Psykiatri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B4FC28-53CF-4BFA-88CB-4B98379C0D46}" type="datetime1">
              <a:rPr lang="da-DK" smtClean="0"/>
              <a:t>06-05-2024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AutoShape 4"/>
          <p:cNvSpPr>
            <a:spLocks/>
          </p:cNvSpPr>
          <p:nvPr userDrawn="1"/>
        </p:nvSpPr>
        <p:spPr bwMode="gray">
          <a:xfrm>
            <a:off x="12388287" y="10191"/>
            <a:ext cx="2323588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Indsæt hjælpelinjer til placering af objekter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Højreklik uden for slidet og vælg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Gitter og hjælpelinjer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Sæt kryds ved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 tegnehjælpelinjer på skærmen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Vælg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OK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929002" y="3952490"/>
            <a:ext cx="2728745" cy="2824883"/>
            <a:chOff x="-2196752" y="3952489"/>
            <a:chExt cx="2046559" cy="2824883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2196752" y="3952489"/>
              <a:ext cx="2046559" cy="2824883"/>
              <a:chOff x="-2167432" y="3952489"/>
              <a:chExt cx="2046559" cy="2824883"/>
            </a:xfrm>
          </p:grpSpPr>
          <p:sp>
            <p:nvSpPr>
              <p:cNvPr id="20" name="Text Box 48"/>
              <p:cNvSpPr txBox="1">
                <a:spLocks noChangeArrowheads="1"/>
              </p:cNvSpPr>
              <p:nvPr/>
            </p:nvSpPr>
            <p:spPr bwMode="auto">
              <a:xfrm>
                <a:off x="-2167432" y="3952489"/>
                <a:ext cx="2046559" cy="130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Indsætte Titel/beskrivelse og Navn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topmenuen 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Sidehoved og Sidefod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Indtast</a:t>
                </a:r>
                <a:r>
                  <a:rPr lang="da-DK" sz="900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dit navn, hvor der står </a:t>
                </a:r>
                <a:r>
                  <a:rPr lang="da-DK" sz="900" b="1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Navn</a:t>
                </a:r>
                <a:endPara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 Titel/beskrivelse</a:t>
                </a:r>
                <a:r>
                  <a:rPr lang="da-DK" sz="900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hvor der står </a:t>
                </a:r>
                <a:r>
                  <a:rPr lang="da-DK" sz="900" b="1" kern="12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Titel/beskrivelse</a:t>
                </a:r>
                <a:endPara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 på alle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eller </a:t>
                </a: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hvis det kun skal være på et enkel slide</a:t>
                </a:r>
              </a:p>
            </p:txBody>
          </p:sp>
          <p:grpSp>
            <p:nvGrpSpPr>
              <p:cNvPr id="9" name="Gruppe 8"/>
              <p:cNvGrpSpPr/>
              <p:nvPr userDrawn="1"/>
            </p:nvGrpSpPr>
            <p:grpSpPr>
              <a:xfrm>
                <a:off x="-2167432" y="5314312"/>
                <a:ext cx="2046559" cy="1463060"/>
                <a:chOff x="-2364901" y="4975472"/>
                <a:chExt cx="2046559" cy="1463060"/>
              </a:xfrm>
            </p:grpSpPr>
            <p:pic>
              <p:nvPicPr>
                <p:cNvPr id="2" name="Billede 1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364901" y="4975472"/>
                  <a:ext cx="2046559" cy="1463060"/>
                </a:xfrm>
                <a:prstGeom prst="rect">
                  <a:avLst/>
                </a:prstGeom>
              </p:spPr>
            </p:pic>
            <p:sp>
              <p:nvSpPr>
                <p:cNvPr id="7" name="Rektangel 6"/>
                <p:cNvSpPr/>
                <p:nvPr userDrawn="1"/>
              </p:nvSpPr>
              <p:spPr>
                <a:xfrm>
                  <a:off x="-2157169" y="5721682"/>
                  <a:ext cx="1364573" cy="1081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sz="1800" dirty="0"/>
                </a:p>
              </p:txBody>
            </p:sp>
            <p:sp>
              <p:nvSpPr>
                <p:cNvPr id="23" name="Rektangel 22"/>
                <p:cNvSpPr/>
                <p:nvPr userDrawn="1"/>
              </p:nvSpPr>
              <p:spPr>
                <a:xfrm>
                  <a:off x="-2202172" y="5952717"/>
                  <a:ext cx="1409576" cy="10457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pic>
          <p:nvPicPr>
            <p:cNvPr id="24" name="Billede 1"/>
            <p:cNvPicPr>
              <a:picLocks noChangeAspect="1"/>
            </p:cNvPicPr>
            <p:nvPr userDrawn="1"/>
          </p:nvPicPr>
          <p:blipFill rotWithShape="1">
            <a:blip r:embed="rId2"/>
            <a:srcRect l="6362" t="63226" r="91404" b="33649"/>
            <a:stretch/>
          </p:blipFill>
          <p:spPr>
            <a:xfrm>
              <a:off x="-2072073" y="6166241"/>
              <a:ext cx="45719" cy="45719"/>
            </a:xfrm>
            <a:prstGeom prst="rect">
              <a:avLst/>
            </a:prstGeom>
          </p:spPr>
        </p:pic>
      </p:grpSp>
      <p:grpSp>
        <p:nvGrpSpPr>
          <p:cNvPr id="29" name="Logo"/>
          <p:cNvGrpSpPr/>
          <p:nvPr userDrawn="1"/>
        </p:nvGrpSpPr>
        <p:grpSpPr>
          <a:xfrm>
            <a:off x="609600" y="1584000"/>
            <a:ext cx="916800" cy="687600"/>
            <a:chOff x="457200" y="5718575"/>
            <a:chExt cx="687600" cy="687600"/>
          </a:xfrm>
        </p:grpSpPr>
        <p:pic>
          <p:nvPicPr>
            <p:cNvPr id="30" name="Logo H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718575"/>
              <a:ext cx="687600" cy="687600"/>
            </a:xfrm>
            <a:prstGeom prst="rect">
              <a:avLst/>
            </a:prstGeom>
          </p:spPr>
        </p:pic>
        <p:pic>
          <p:nvPicPr>
            <p:cNvPr id="31" name="Region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32" y="5763982"/>
              <a:ext cx="116417" cy="594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000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000" y="2159002"/>
            <a:ext cx="10080000" cy="4031067"/>
          </a:xfrm>
        </p:spPr>
        <p:txBody>
          <a:bodyPr/>
          <a:lstStyle>
            <a:lvl1pPr marL="457063" indent="-457063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7644" indent="-363949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118" indent="-241222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2247" indent="-24333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59163" indent="-28566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61709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F32A8-A073-4223-AD34-B7CBD7CE353A}" type="datetime1">
              <a:rPr lang="de-DE"/>
              <a:pPr/>
              <a:t>06.05.2024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48F962-F714-4DE5-97EC-6F8260583D3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Im Menü [Ansicht] &gt; [Kopf- und Fußzeilen...] &gt; "Fußzeile" das TITELTHEMA eingeben oder löschen</a:t>
            </a:r>
          </a:p>
        </p:txBody>
      </p:sp>
    </p:spTree>
    <p:extLst>
      <p:ext uri="{BB962C8B-B14F-4D97-AF65-F5344CB8AC3E}">
        <p14:creationId xmlns:p14="http://schemas.microsoft.com/office/powerpoint/2010/main" val="52552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872716"/>
            <a:ext cx="9456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824567" y="2327275"/>
            <a:ext cx="9455151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4ADA2A9-9BC6-47B0-A865-EF1261DCA0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54D1B3A5-D482-4510-80B7-5330A2D6FD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2AE145-3F35-4BA1-87F1-2A47FE42DA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" descr="{&quot;templafy&quot;:{&quot;id&quot;:&quot;bbfea45a-e522-4a62-9c77-b977992edd68&quot;}}" title="UserProfile.Office.Virksomhed_{{DocumentLanguage}}">
            <a:extLst>
              <a:ext uri="{FF2B5EF4-FFF2-40B4-BE49-F238E27FC236}">
                <a16:creationId xmlns:a16="http://schemas.microsoft.com/office/drawing/2014/main" id="{5E3F7B64-D3F3-42E8-B024-A956725844E9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2" name="text" descr="{&quot;templafy&quot;:{&quot;id&quot;:&quot;0a95eaef-6481-443c-903e-e6a6ac079ced&quot;}}" title="UserProfile.CenterFreeText">
            <a:extLst>
              <a:ext uri="{FF2B5EF4-FFF2-40B4-BE49-F238E27FC236}">
                <a16:creationId xmlns:a16="http://schemas.microsoft.com/office/drawing/2014/main" id="{987E2A3D-4ED6-4117-838B-6FFA0E94F08F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c74c31d2-9dc7-4332-9140-05b2e8701e69&quot;}}" hidden="1" title="UserProfile.Centers.Center_{{DocumentLanguage}}">
            <a:extLst>
              <a:ext uri="{FF2B5EF4-FFF2-40B4-BE49-F238E27FC236}">
                <a16:creationId xmlns:a16="http://schemas.microsoft.com/office/drawing/2014/main" id="{D0E666FF-F4BB-4C7C-9723-279A55F747BF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pic>
        <p:nvPicPr>
          <p:cNvPr id="1616855067" name="image" descr="{&quot;templafy&quot;:{&quot;id&quot;:&quot;52ca66d4-7daf-450f-85f1-32a2559d998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18" name="text" descr="{&quot;templafy&quot;:{&quot;id&quot;:&quot;2a69aa62-412e-436a-aeea-bd19a33dcd42&quot;}}" title="Form.PresentationTitle">
            <a:extLst>
              <a:ext uri="{FF2B5EF4-FFF2-40B4-BE49-F238E27FC236}">
                <a16:creationId xmlns:a16="http://schemas.microsoft.com/office/drawing/2014/main" id="{21CB7EEE-0E03-459A-A56D-3CA27671FFBA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b86505aa-28dd-4792-bdaa-8a78892b4992&quot;}}" hidden="1" title="UserProfile.Name">
            <a:extLst>
              <a:ext uri="{FF2B5EF4-FFF2-40B4-BE49-F238E27FC236}">
                <a16:creationId xmlns:a16="http://schemas.microsoft.com/office/drawing/2014/main" id="{484EEFE0-287B-4533-9990-DDDD92894A03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  <p:pic>
        <p:nvPicPr>
          <p:cNvPr id="520290705" name="image" descr="{&quot;templafy&quot;:{&quot;id&quot;:&quot;5a5cb907-f281-439f-a321-a455b287101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1673164586" name="image" descr="{&quot;templafy&quot;:{&quot;id&quot;:&quot;60eeb82e-3a3e-471e-835f-3534ae83312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AD0B27AB-799F-434F-9F13-75CF3B5AA4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pic>
        <p:nvPicPr>
          <p:cNvPr id="1387692846" name="image" descr="{&quot;templafy&quot;:{&quot;id&quot;:&quot;3651cc61-4d9e-4410-8308-4bb983f0c2d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1755118259" name="image" descr="{&quot;templafy&quot;:{&quot;id&quot;:&quot;eb3f9a00-7ae5-4f64-9e36-0ec7fc6fb24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1030234521" name="image" descr="{&quot;templafy&quot;:{&quot;id&quot;:&quot;f9988739-b8a2-45f0-8798-87ebcc292fb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sp>
        <p:nvSpPr>
          <p:cNvPr id="26" name="text" descr="{&quot;templafy&quot;:{&quot;id&quot;:&quot;ea63f61b-19b8-4d6f-83c5-0f7f7b6a4a9b&quot;}}" title="Form.Manuel_dato">
            <a:extLst>
              <a:ext uri="{FF2B5EF4-FFF2-40B4-BE49-F238E27FC236}">
                <a16:creationId xmlns:a16="http://schemas.microsoft.com/office/drawing/2014/main" id="{6505CD19-679C-44FA-B3AA-4C18E9991E23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334884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824000" y="2327275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695731" y="2329201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47DC730-CDC5-44CC-9B1C-C14B4C0F15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C945EFDB-8058-4EB6-BB89-655AC999A6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DE5CF-94FA-442F-8744-8088AC51BF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" descr="{&quot;templafy&quot;:{&quot;id&quot;:&quot;427ace3e-b335-4912-9338-8a9f402d4fc2&quot;}}" title="UserProfile.Office.Virksomhed_{{DocumentLanguage}}">
            <a:extLst>
              <a:ext uri="{FF2B5EF4-FFF2-40B4-BE49-F238E27FC236}">
                <a16:creationId xmlns:a16="http://schemas.microsoft.com/office/drawing/2014/main" id="{FEB6A1E8-F634-45B9-BF35-8FB9AFDB1A83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2" name="text" descr="{&quot;templafy&quot;:{&quot;id&quot;:&quot;9a4c9cee-8a95-4fa8-99e4-fdc389fe9a5b&quot;}}" title="UserProfile.CenterFreeText">
            <a:extLst>
              <a:ext uri="{FF2B5EF4-FFF2-40B4-BE49-F238E27FC236}">
                <a16:creationId xmlns:a16="http://schemas.microsoft.com/office/drawing/2014/main" id="{00DD9014-3C4D-403B-A65F-511E0B667A8D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939163d5-faec-4651-8c60-a02aabffc3b5&quot;}}" hidden="1" title="UserProfile.Centers.Center_{{DocumentLanguage}}">
            <a:extLst>
              <a:ext uri="{FF2B5EF4-FFF2-40B4-BE49-F238E27FC236}">
                <a16:creationId xmlns:a16="http://schemas.microsoft.com/office/drawing/2014/main" id="{DA319FAB-14DA-4A22-84AE-42D2E668758F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pic>
        <p:nvPicPr>
          <p:cNvPr id="1077215795" name="image" descr="{&quot;templafy&quot;:{&quot;id&quot;:&quot;357541c9-0a34-4c9f-84cc-a127dcaf87b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18" name="text" descr="{&quot;templafy&quot;:{&quot;id&quot;:&quot;7e687333-876c-4432-8a96-55264a58a1ae&quot;}}" title="Form.PresentationTitle">
            <a:extLst>
              <a:ext uri="{FF2B5EF4-FFF2-40B4-BE49-F238E27FC236}">
                <a16:creationId xmlns:a16="http://schemas.microsoft.com/office/drawing/2014/main" id="{31178429-2551-4595-892B-2D7D0D0EEB4F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pic>
        <p:nvPicPr>
          <p:cNvPr id="557918358" name="image" descr="{&quot;templafy&quot;:{&quot;id&quot;:&quot;0118e1fa-c91b-4e8d-9b88-bec2afc38c3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267532986" name="image" descr="{&quot;templafy&quot;:{&quot;id&quot;:&quot;9c5d8546-6e5a-403e-b7fe-ed77e25830d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B7E8D307-E2E5-428B-9730-26782F001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pic>
        <p:nvPicPr>
          <p:cNvPr id="986219660" name="image" descr="{&quot;templafy&quot;:{&quot;id&quot;:&quot;aaddf1c9-a6f2-4e7a-a499-321f9171e4f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2123888555" name="image" descr="{&quot;templafy&quot;:{&quot;id&quot;:&quot;c3e27212-dbfa-456b-a67a-fc1bbacaaf8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315678747" name="image" descr="{&quot;templafy&quot;:{&quot;id&quot;:&quot;e8cfd91c-1456-456b-bf07-3ab8b343693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sp>
        <p:nvSpPr>
          <p:cNvPr id="27" name="text" descr="{&quot;templafy&quot;:{&quot;id&quot;:&quot;82c4b02e-e5fa-4f41-9c7b-a70584b559fd&quot;}}" hidden="1" title="UserProfile.Name">
            <a:extLst>
              <a:ext uri="{FF2B5EF4-FFF2-40B4-BE49-F238E27FC236}">
                <a16:creationId xmlns:a16="http://schemas.microsoft.com/office/drawing/2014/main" id="{B6BB832E-6493-4DD7-A364-9E0DB47EA71F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d5836ed4-3f9a-4228-a155-a90f1df3e25e&quot;}}" title="Form.Manuel_dato">
            <a:extLst>
              <a:ext uri="{FF2B5EF4-FFF2-40B4-BE49-F238E27FC236}">
                <a16:creationId xmlns:a16="http://schemas.microsoft.com/office/drawing/2014/main" id="{179E6486-6C7F-4349-8118-4929CD2692F7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147978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824000" y="4838163"/>
            <a:ext cx="94488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824000" y="1362269"/>
            <a:ext cx="9448800" cy="334036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17154C2-02F4-4D6A-9749-F6345FE82F0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16932010-4344-4A31-801D-86332CCC3A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72AE4-A026-4950-A877-53A943FFFF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" descr="{&quot;templafy&quot;:{&quot;id&quot;:&quot;f523abdc-c60e-45a5-8a3c-e26bf52b8701&quot;}}" title="UserProfile.Office.Virksomhed_{{DocumentLanguage}}">
            <a:extLst>
              <a:ext uri="{FF2B5EF4-FFF2-40B4-BE49-F238E27FC236}">
                <a16:creationId xmlns:a16="http://schemas.microsoft.com/office/drawing/2014/main" id="{1688F4BD-789F-4D39-B51A-9B182FFAF988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2" name="text" descr="{&quot;templafy&quot;:{&quot;id&quot;:&quot;e87151b7-eb4c-47e8-b329-b008e8a6a747&quot;}}" title="UserProfile.CenterFreeText">
            <a:extLst>
              <a:ext uri="{FF2B5EF4-FFF2-40B4-BE49-F238E27FC236}">
                <a16:creationId xmlns:a16="http://schemas.microsoft.com/office/drawing/2014/main" id="{C9507C16-D8CB-4CCF-A6E1-8BB17DFD52D1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949315e5-6545-4493-bfcb-accf7a402c70&quot;}}" hidden="1" title="UserProfile.Centers.Center_{{DocumentLanguage}}">
            <a:extLst>
              <a:ext uri="{FF2B5EF4-FFF2-40B4-BE49-F238E27FC236}">
                <a16:creationId xmlns:a16="http://schemas.microsoft.com/office/drawing/2014/main" id="{1A6209A9-91A0-4D65-A32D-CC7D235A63D9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pic>
        <p:nvPicPr>
          <p:cNvPr id="518992508" name="image" descr="{&quot;templafy&quot;:{&quot;id&quot;:&quot;cac455b7-4168-414d-8bf7-507cbc67956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18" name="text" descr="{&quot;templafy&quot;:{&quot;id&quot;:&quot;a7f1f9e4-f2e3-46c4-a73c-6e5822cc62fb&quot;}}" title="Form.PresentationTitle">
            <a:extLst>
              <a:ext uri="{FF2B5EF4-FFF2-40B4-BE49-F238E27FC236}">
                <a16:creationId xmlns:a16="http://schemas.microsoft.com/office/drawing/2014/main" id="{432EE8C2-ED9B-41BE-834E-87895127141A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pic>
        <p:nvPicPr>
          <p:cNvPr id="1611431537" name="image" descr="{&quot;templafy&quot;:{&quot;id&quot;:&quot;d42cdb1d-8849-4436-ae6e-b421655ec89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1702819482" name="image" descr="{&quot;templafy&quot;:{&quot;id&quot;:&quot;0caa0c81-3b50-4798-ae1c-787541deee2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36CB1BDE-6805-4098-B171-A9BAE61A7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pic>
        <p:nvPicPr>
          <p:cNvPr id="581926700" name="image" descr="{&quot;templafy&quot;:{&quot;id&quot;:&quot;896b3f53-9c97-447d-ba63-08f7bee737b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1345373775" name="image" descr="{&quot;templafy&quot;:{&quot;id&quot;:&quot;88a08b4c-2ebd-4e5f-bcaa-2902b9995dc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304748124" name="image" descr="{&quot;templafy&quot;:{&quot;id&quot;:&quot;97072efd-d402-452c-80c0-3e441252bc4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sp>
        <p:nvSpPr>
          <p:cNvPr id="26" name="text" descr="{&quot;templafy&quot;:{&quot;id&quot;:&quot;0d878e00-b373-49b5-8e17-854570ae4200&quot;}}" hidden="1" title="UserProfile.Name">
            <a:extLst>
              <a:ext uri="{FF2B5EF4-FFF2-40B4-BE49-F238E27FC236}">
                <a16:creationId xmlns:a16="http://schemas.microsoft.com/office/drawing/2014/main" id="{893517C2-C6BD-4E2F-B216-A8B58BF11B1C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51d486df-cfde-43e8-b7af-a70bcb2ebc10&quot;}}" title="Form.Manuel_dato">
            <a:extLst>
              <a:ext uri="{FF2B5EF4-FFF2-40B4-BE49-F238E27FC236}">
                <a16:creationId xmlns:a16="http://schemas.microsoft.com/office/drawing/2014/main" id="{ABC9C868-C959-4218-8588-A4114C673D6D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23350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824000" y="4838163"/>
            <a:ext cx="94488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824567" y="1362075"/>
            <a:ext cx="9451200" cy="3340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BB55899-1A9B-4146-A910-A4DDAEA085E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B58D5CFA-933D-48FD-97D4-7A17AA393A0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3D92B-1908-4C4B-A547-90285EAC896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" descr="{&quot;templafy&quot;:{&quot;id&quot;:&quot;fe207f49-3045-4601-9f58-7769510ea084&quot;}}" title="UserProfile.Office.Virksomhed_{{DocumentLanguage}}">
            <a:extLst>
              <a:ext uri="{FF2B5EF4-FFF2-40B4-BE49-F238E27FC236}">
                <a16:creationId xmlns:a16="http://schemas.microsoft.com/office/drawing/2014/main" id="{FABB3F27-C64A-4847-A0F4-49D1ED43D277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2" name="text" descr="{&quot;templafy&quot;:{&quot;id&quot;:&quot;8ab4a985-53ab-492d-a10f-12cf4fbdfbb6&quot;}}" title="UserProfile.CenterFreeText">
            <a:extLst>
              <a:ext uri="{FF2B5EF4-FFF2-40B4-BE49-F238E27FC236}">
                <a16:creationId xmlns:a16="http://schemas.microsoft.com/office/drawing/2014/main" id="{617E5582-9A32-475F-821C-6E596752CEE0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1b96990d-a7d5-46d0-a493-d1c840672e95&quot;}}" hidden="1" title="UserProfile.Centers.Center_{{DocumentLanguage}}">
            <a:extLst>
              <a:ext uri="{FF2B5EF4-FFF2-40B4-BE49-F238E27FC236}">
                <a16:creationId xmlns:a16="http://schemas.microsoft.com/office/drawing/2014/main" id="{CC4AE1BB-94FD-4C60-AE1A-F9711352FBF6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pic>
        <p:nvPicPr>
          <p:cNvPr id="394763796" name="image" descr="{&quot;templafy&quot;:{&quot;id&quot;:&quot;e274f3d3-6779-493e-96c8-6d6edcbe4aa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18" name="text" descr="{&quot;templafy&quot;:{&quot;id&quot;:&quot;bb2925d9-a0c9-4332-a8ef-b95e55762bd4&quot;}}" title="Form.PresentationTitle">
            <a:extLst>
              <a:ext uri="{FF2B5EF4-FFF2-40B4-BE49-F238E27FC236}">
                <a16:creationId xmlns:a16="http://schemas.microsoft.com/office/drawing/2014/main" id="{4F651AFC-72CA-4611-A624-D7C73FE42A74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pic>
        <p:nvPicPr>
          <p:cNvPr id="1703218126" name="image" descr="{&quot;templafy&quot;:{&quot;id&quot;:&quot;ae74d456-c64b-435e-ac76-deb3cbbcb54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1665662788" name="image" descr="{&quot;templafy&quot;:{&quot;id&quot;:&quot;e6b42b78-7a7a-4bfe-8b65-16763d81cf8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9880EE5B-6033-40D8-9E30-4531949023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pic>
        <p:nvPicPr>
          <p:cNvPr id="458052859" name="image" descr="{&quot;templafy&quot;:{&quot;id&quot;:&quot;14d306bd-a5b6-49e1-9cd4-cdfedb3807c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1067044748" name="image" descr="{&quot;templafy&quot;:{&quot;id&quot;:&quot;9ac8c7a2-ba28-417a-b8c1-58237e2d9fe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1934705314" name="image" descr="{&quot;templafy&quot;:{&quot;id&quot;:&quot;b7055a5b-1161-423f-936c-6aa9e75b7a9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sp>
        <p:nvSpPr>
          <p:cNvPr id="27" name="text" descr="{&quot;templafy&quot;:{&quot;id&quot;:&quot;9b30ed20-78cd-415f-a45d-2014c2f7f797&quot;}}" hidden="1" title="UserProfile.Name">
            <a:extLst>
              <a:ext uri="{FF2B5EF4-FFF2-40B4-BE49-F238E27FC236}">
                <a16:creationId xmlns:a16="http://schemas.microsoft.com/office/drawing/2014/main" id="{095CB35A-1AE2-4A10-AB62-CE5A4208B2C4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bf6e39db-6eb3-4086-9f1e-7705043097f3&quot;}}" title="Form.Manuel_dato">
            <a:extLst>
              <a:ext uri="{FF2B5EF4-FFF2-40B4-BE49-F238E27FC236}">
                <a16:creationId xmlns:a16="http://schemas.microsoft.com/office/drawing/2014/main" id="{7FBF063E-09E7-4F20-9D5E-F11C62D8EC3B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284018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824000" y="4985492"/>
            <a:ext cx="4423832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824001" y="1366175"/>
            <a:ext cx="4423833" cy="348964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19333" y="4985492"/>
            <a:ext cx="4752000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13075" y="1371523"/>
            <a:ext cx="4761317" cy="348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CBFBDDF-D97D-43AB-8D92-F412E470040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2936F5-967C-4914-A711-95A64A95994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B31E7-9C37-4936-AB97-AD3063779E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text" descr="{&quot;templafy&quot;:{&quot;id&quot;:&quot;b4827b80-ef5a-4e7f-ba08-71d869a3dc28&quot;}}" title="UserProfile.Office.Virksomhed_{{DocumentLanguage}}">
            <a:extLst>
              <a:ext uri="{FF2B5EF4-FFF2-40B4-BE49-F238E27FC236}">
                <a16:creationId xmlns:a16="http://schemas.microsoft.com/office/drawing/2014/main" id="{8EBC6907-67C7-4DDA-BFC8-25EE59069EE5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4" name="text" descr="{&quot;templafy&quot;:{&quot;id&quot;:&quot;8265ef78-1d88-4c0d-a65c-83b242d1ab41&quot;}}" title="UserProfile.CenterFreeText">
            <a:extLst>
              <a:ext uri="{FF2B5EF4-FFF2-40B4-BE49-F238E27FC236}">
                <a16:creationId xmlns:a16="http://schemas.microsoft.com/office/drawing/2014/main" id="{A1D42DFF-E792-4D46-B255-1F478E72C4C7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15" name="text" descr="{&quot;templafy&quot;:{&quot;id&quot;:&quot;30ae1106-fa02-4d7a-8f02-c3c60b39939c&quot;}}" hidden="1" title="UserProfile.Centers.Center_{{DocumentLanguage}}">
            <a:extLst>
              <a:ext uri="{FF2B5EF4-FFF2-40B4-BE49-F238E27FC236}">
                <a16:creationId xmlns:a16="http://schemas.microsoft.com/office/drawing/2014/main" id="{D0D9D81A-BF21-4A78-B194-312251172454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pic>
        <p:nvPicPr>
          <p:cNvPr id="773021878" name="image" descr="{&quot;templafy&quot;:{&quot;id&quot;:&quot;fcbd209b-1f25-4e7b-9f8a-d0f7d3af776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21" name="text" descr="{&quot;templafy&quot;:{&quot;id&quot;:&quot;6276f01e-c351-4cab-a2fa-c8231e87986a&quot;}}" title="Form.PresentationTitle">
            <a:extLst>
              <a:ext uri="{FF2B5EF4-FFF2-40B4-BE49-F238E27FC236}">
                <a16:creationId xmlns:a16="http://schemas.microsoft.com/office/drawing/2014/main" id="{855271E2-8C05-4F04-BC67-E88D95E7CD0B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pic>
        <p:nvPicPr>
          <p:cNvPr id="103857935" name="image" descr="{&quot;templafy&quot;:{&quot;id&quot;:&quot;3c29b5c7-6ce8-480e-8519-3cfc0839b5e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1687015953" name="image" descr="{&quot;templafy&quot;:{&quot;id&quot;:&quot;d3af27dd-e622-46df-baf1-de22278d928c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5317F64A-B543-44BE-A513-87EC70C63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pic>
        <p:nvPicPr>
          <p:cNvPr id="99013606" name="image" descr="{&quot;templafy&quot;:{&quot;id&quot;:&quot;5b5d21df-149a-4f7c-b222-0fd5db975c8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470179841" name="image" descr="{&quot;templafy&quot;:{&quot;id&quot;:&quot;9bf7f8a3-9e75-4da9-9f0f-1df1c70a58b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1116039807" name="image" descr="{&quot;templafy&quot;:{&quot;id&quot;:&quot;e834f474-ab05-4a0c-afbd-64b14cd38ea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sp>
        <p:nvSpPr>
          <p:cNvPr id="30" name="text" descr="{&quot;templafy&quot;:{&quot;id&quot;:&quot;ea087f50-d5e2-42c8-a817-058145c96dc5&quot;}}" hidden="1" title="UserProfile.Name">
            <a:extLst>
              <a:ext uri="{FF2B5EF4-FFF2-40B4-BE49-F238E27FC236}">
                <a16:creationId xmlns:a16="http://schemas.microsoft.com/office/drawing/2014/main" id="{8FE2A232-F102-4273-8102-2D19496866F2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  <p:sp>
        <p:nvSpPr>
          <p:cNvPr id="31" name="text" descr="{&quot;templafy&quot;:{&quot;id&quot;:&quot;20c666d1-2b27-4219-8dde-6d4cb3a4e205&quot;}}" title="Form.Manuel_dato">
            <a:extLst>
              <a:ext uri="{FF2B5EF4-FFF2-40B4-BE49-F238E27FC236}">
                <a16:creationId xmlns:a16="http://schemas.microsoft.com/office/drawing/2014/main" id="{D1920EDA-44CC-44FA-B042-85317344E954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26417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908720"/>
            <a:ext cx="9455717" cy="1125943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4931362"/>
            <a:ext cx="4423832" cy="55662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824000" y="2328863"/>
            <a:ext cx="4425600" cy="247656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18400" y="2327275"/>
            <a:ext cx="4761317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FE860F95-34D8-4068-8A87-A7D734D50A0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6D33EB4F-8148-4FB4-ADCF-9ACCCDEF592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231AF4-8ADE-4D21-9149-B1957F9F591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" descr="{&quot;templafy&quot;:{&quot;id&quot;:&quot;4c96560a-96de-4834-b8b0-0562e8dddd5b&quot;}}" title="UserProfile.Office.Virksomhed_{{DocumentLanguage}}">
            <a:extLst>
              <a:ext uri="{FF2B5EF4-FFF2-40B4-BE49-F238E27FC236}">
                <a16:creationId xmlns:a16="http://schemas.microsoft.com/office/drawing/2014/main" id="{5A0FF4AC-6696-4B9C-AE6B-0355E094E46B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3" name="text" descr="{&quot;templafy&quot;:{&quot;id&quot;:&quot;80afef79-b7b1-4894-9f6d-689f061a01c1&quot;}}" title="UserProfile.CenterFreeText">
            <a:extLst>
              <a:ext uri="{FF2B5EF4-FFF2-40B4-BE49-F238E27FC236}">
                <a16:creationId xmlns:a16="http://schemas.microsoft.com/office/drawing/2014/main" id="{4B787C54-494D-4F8C-BBF0-653E77F03F8F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d1c1248e-8b8a-4cfb-a800-495b5b2fc1be&quot;}}" hidden="1" title="UserProfile.Centers.Center_{{DocumentLanguage}}">
            <a:extLst>
              <a:ext uri="{FF2B5EF4-FFF2-40B4-BE49-F238E27FC236}">
                <a16:creationId xmlns:a16="http://schemas.microsoft.com/office/drawing/2014/main" id="{594524CE-7C16-4957-8DF1-496ED9E2946D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pic>
        <p:nvPicPr>
          <p:cNvPr id="1161037771" name="image" descr="{&quot;templafy&quot;:{&quot;id&quot;:&quot;0dd29bee-38dc-44db-8232-34674856677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19" name="text" descr="{&quot;templafy&quot;:{&quot;id&quot;:&quot;ed24f817-e9bc-475e-ba40-b1a35168e6e9&quot;}}" title="Form.PresentationTitle">
            <a:extLst>
              <a:ext uri="{FF2B5EF4-FFF2-40B4-BE49-F238E27FC236}">
                <a16:creationId xmlns:a16="http://schemas.microsoft.com/office/drawing/2014/main" id="{7216B696-8E09-4714-83DE-40483C1B8C14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pic>
        <p:nvPicPr>
          <p:cNvPr id="273308043" name="image" descr="{&quot;templafy&quot;:{&quot;id&quot;:&quot;da425dca-302a-49fa-ac86-3f40c012995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1736298223" name="image" descr="{&quot;templafy&quot;:{&quot;id&quot;:&quot;1811e6f0-0a69-4635-b3d1-69d98cfb2de1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CAB50921-B206-466C-A833-B8DB281791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pic>
        <p:nvPicPr>
          <p:cNvPr id="574015041" name="image" descr="{&quot;templafy&quot;:{&quot;id&quot;:&quot;2e0ecb4e-380d-4272-adc9-12e22df64e2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22446352" name="image" descr="{&quot;templafy&quot;:{&quot;id&quot;:&quot;3ef6d632-52c7-4eb1-b816-3635d818d12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1694760130" name="image" descr="{&quot;templafy&quot;:{&quot;id&quot;:&quot;71be3e4a-9eb8-44a6-942e-f48850afe5f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sp>
        <p:nvSpPr>
          <p:cNvPr id="30" name="text" descr="{&quot;templafy&quot;:{&quot;id&quot;:&quot;0ff02a31-ddce-461f-9e89-a9660c876ef5&quot;}}" hidden="1" title="UserProfile.Name">
            <a:extLst>
              <a:ext uri="{FF2B5EF4-FFF2-40B4-BE49-F238E27FC236}">
                <a16:creationId xmlns:a16="http://schemas.microsoft.com/office/drawing/2014/main" id="{67CB7E92-8F44-4C07-A315-FB9DDA6E13C2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  <p:sp>
        <p:nvSpPr>
          <p:cNvPr id="31" name="text" descr="{&quot;templafy&quot;:{&quot;id&quot;:&quot;37005ea3-fbfb-498c-bbd5-48c2b0a7360c&quot;}}" title="Form.Manuel_dato">
            <a:extLst>
              <a:ext uri="{FF2B5EF4-FFF2-40B4-BE49-F238E27FC236}">
                <a16:creationId xmlns:a16="http://schemas.microsoft.com/office/drawing/2014/main" id="{0A3000AE-97A7-4FBE-A0D0-9684BE388D38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344483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12" name="Rektangel 11"/>
          <p:cNvSpPr/>
          <p:nvPr/>
        </p:nvSpPr>
        <p:spPr>
          <a:xfrm>
            <a:off x="0" y="1"/>
            <a:ext cx="911424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828800" y="2708921"/>
            <a:ext cx="9448800" cy="2775893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pic>
        <p:nvPicPr>
          <p:cNvPr id="1310454094" name="image" descr="{&quot;templafy&quot;:{&quot;id&quot;:&quot;8fc34ec9-67fd-4b5f-b0c0-482d0298ab1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8350"/>
            <a:ext cx="912000" cy="4820400"/>
          </a:xfrm>
          <a:prstGeom prst="rect">
            <a:avLst/>
          </a:prstGeom>
        </p:spPr>
      </p:pic>
      <p:pic>
        <p:nvPicPr>
          <p:cNvPr id="413561852" name="image" descr="{&quot;templafy&quot;:{&quot;id&quot;:&quot;5595b00c-aedd-42e3-a4c5-3f8c6e56bdc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84000"/>
            <a:ext cx="916800" cy="687600"/>
          </a:xfrm>
          <a:prstGeom prst="rect">
            <a:avLst/>
          </a:prstGeom>
        </p:spPr>
      </p:pic>
      <p:pic>
        <p:nvPicPr>
          <p:cNvPr id="22" name="Reg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1629407"/>
            <a:ext cx="155223" cy="594784"/>
          </a:xfrm>
          <a:prstGeom prst="rect">
            <a:avLst/>
          </a:prstGeom>
        </p:spPr>
      </p:pic>
      <p:pic>
        <p:nvPicPr>
          <p:cNvPr id="662322072" name="image" descr="{&quot;templafy&quot;:{&quot;id&quot;:&quot;5d43595d-671b-4fca-9347-6ea4d6177d7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12327BD-391C-4F61-B3A2-5588622E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1FBE1271-081D-48D0-B6A4-5E2A06A1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0926D-A7BE-434E-BC93-4B0C02A9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18" name="text" descr="{&quot;templafy&quot;:{&quot;id&quot;:&quot;13e99ec2-6ecd-446e-ba89-adb8dc8f4c19&quot;}}" title="UserProfile.Office.Virksomhed_{{DocumentLanguage}}">
            <a:extLst>
              <a:ext uri="{FF2B5EF4-FFF2-40B4-BE49-F238E27FC236}">
                <a16:creationId xmlns:a16="http://schemas.microsoft.com/office/drawing/2014/main" id="{A4281AF1-D816-4874-9006-047F7EA2B126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tx1"/>
                </a:solidFill>
              </a:rPr>
              <a:t>Region Hovedstadens Psykiatri</a:t>
            </a:r>
          </a:p>
        </p:txBody>
      </p:sp>
      <p:sp>
        <p:nvSpPr>
          <p:cNvPr id="23" name="text" descr="{&quot;templafy&quot;:{&quot;id&quot;:&quot;4106f752-b4ad-42b9-bd8c-d398f872a649&quot;}}" title="UserProfile.CenterFreeText">
            <a:extLst>
              <a:ext uri="{FF2B5EF4-FFF2-40B4-BE49-F238E27FC236}">
                <a16:creationId xmlns:a16="http://schemas.microsoft.com/office/drawing/2014/main" id="{B213B7B7-80C9-4824-8FA7-C70222E82DAC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24" name="text" descr="{&quot;templafy&quot;:{&quot;id&quot;:&quot;71450e08-74ea-4dc3-aa43-0b2daa76bed9&quot;}}" hidden="1" title="UserProfile.Centers.Center_{{DocumentLanguage}}">
            <a:extLst>
              <a:ext uri="{FF2B5EF4-FFF2-40B4-BE49-F238E27FC236}">
                <a16:creationId xmlns:a16="http://schemas.microsoft.com/office/drawing/2014/main" id="{412AA31D-B811-48B2-862E-1252823B7A23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25" name="text" descr="{&quot;templafy&quot;:{&quot;id&quot;:&quot;42742c3a-727d-4c2b-aa5a-f534dc4e45e9&quot;}}" title="Form.PresentationTitle">
            <a:extLst>
              <a:ext uri="{FF2B5EF4-FFF2-40B4-BE49-F238E27FC236}">
                <a16:creationId xmlns:a16="http://schemas.microsoft.com/office/drawing/2014/main" id="{DFFB8060-662E-4E22-8CE6-708A7C941283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tx1"/>
              </a:solidFill>
            </a:endParaRPr>
          </a:p>
        </p:txBody>
      </p:sp>
      <p:pic>
        <p:nvPicPr>
          <p:cNvPr id="1588571872" name="image" descr="{&quot;templafy&quot;:{&quot;id&quot;:&quot;9701591c-9bdf-4ee2-85ec-81b05331e7b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1468930523" name="image" descr="{&quot;templafy&quot;:{&quot;id&quot;:&quot;42c32db2-be46-4f03-b4e8-0032997df6d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446783236" name="image" descr="{&quot;templafy&quot;:{&quot;id&quot;:&quot;97447beb-d44d-40de-8f87-f465474f07a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sp>
        <p:nvSpPr>
          <p:cNvPr id="27" name="text" descr="{&quot;templafy&quot;:{&quot;id&quot;:&quot;397ce951-1de6-4c86-8ab3-97b6308f7efa&quot;}}" hidden="1" title="UserProfile.Name">
            <a:extLst>
              <a:ext uri="{FF2B5EF4-FFF2-40B4-BE49-F238E27FC236}">
                <a16:creationId xmlns:a16="http://schemas.microsoft.com/office/drawing/2014/main" id="{547A643E-BF63-4D67-BCE2-51D5141133A2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tx1"/>
              </a:solidFill>
            </a:endParaRPr>
          </a:p>
        </p:txBody>
      </p:sp>
      <p:sp>
        <p:nvSpPr>
          <p:cNvPr id="28" name="text" descr="{&quot;templafy&quot;:{&quot;id&quot;:&quot;a21ebaab-f973-465b-889b-296e3cbaa7ca&quot;}}" title="Form.Manuel_dato">
            <a:extLst>
              <a:ext uri="{FF2B5EF4-FFF2-40B4-BE49-F238E27FC236}">
                <a16:creationId xmlns:a16="http://schemas.microsoft.com/office/drawing/2014/main" id="{77F4FF04-F22E-4064-9B0E-E09FFB8A6B69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tx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98007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9FBE294-13FF-43DC-8C23-1C05019B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0BEC171D-1FFC-4429-BA1C-D54F8512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87E9E-2A5A-4151-9635-D5C1EA41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pic>
        <p:nvPicPr>
          <p:cNvPr id="1779571198" name="image" descr="{&quot;templafy&quot;:{&quot;id&quot;:&quot;2fa93f21-c7b5-400f-9064-113a2d63fb9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1926315037" name="image" descr="{&quot;templafy&quot;:{&quot;id&quot;:&quot;faff025b-a894-49b3-af92-42a26a476a0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C53031CB-74BD-4719-9B2C-B7DF1E933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sp>
        <p:nvSpPr>
          <p:cNvPr id="11" name="text" descr="{&quot;templafy&quot;:{&quot;id&quot;:&quot;076f7fab-1db5-4758-aa57-6cc582a7bd49&quot;}}" title="UserProfile.Office.Virksomhed_{{DocumentLanguage}}">
            <a:extLst>
              <a:ext uri="{FF2B5EF4-FFF2-40B4-BE49-F238E27FC236}">
                <a16:creationId xmlns:a16="http://schemas.microsoft.com/office/drawing/2014/main" id="{2CD4BC28-39CA-4C76-B2D1-C519C001565F}"/>
              </a:ext>
            </a:extLst>
          </p:cNvPr>
          <p:cNvSpPr txBox="1"/>
          <p:nvPr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2" name="text" descr="{&quot;templafy&quot;:{&quot;id&quot;:&quot;377b9b0e-1689-4269-a98c-713245965fdf&quot;}}" title="UserProfile.CenterFreeText">
            <a:extLst>
              <a:ext uri="{FF2B5EF4-FFF2-40B4-BE49-F238E27FC236}">
                <a16:creationId xmlns:a16="http://schemas.microsoft.com/office/drawing/2014/main" id="{AD5F473E-AA5A-4898-A7E8-DAA5C175ED1C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fabfa5d0-4f1e-4134-9f0f-5c79d4e56f6a&quot;}}" hidden="1" title="UserProfile.Centers.Center_{{DocumentLanguage}}">
            <a:extLst>
              <a:ext uri="{FF2B5EF4-FFF2-40B4-BE49-F238E27FC236}">
                <a16:creationId xmlns:a16="http://schemas.microsoft.com/office/drawing/2014/main" id="{51A7B156-FF57-4BEC-952E-8D531F4193E7}"/>
              </a:ext>
            </a:extLst>
          </p:cNvPr>
          <p:cNvSpPr txBox="1">
            <a:spLocks/>
          </p:cNvSpPr>
          <p:nvPr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7cecd69f-7069-41a1-a792-283748d16537&quot;}}" title="Form.PresentationTitle">
            <a:extLst>
              <a:ext uri="{FF2B5EF4-FFF2-40B4-BE49-F238E27FC236}">
                <a16:creationId xmlns:a16="http://schemas.microsoft.com/office/drawing/2014/main" id="{55E70CDE-A738-4AA4-8A97-9045B1FA98CC}"/>
              </a:ext>
            </a:extLst>
          </p:cNvPr>
          <p:cNvSpPr txBox="1"/>
          <p:nvPr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</p:txBody>
      </p:sp>
      <p:pic>
        <p:nvPicPr>
          <p:cNvPr id="2062890933" name="image" descr="{&quot;templafy&quot;:{&quot;id&quot;:&quot;e2d6cbfe-5199-4182-85be-e7a4c46a389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pic>
        <p:nvPicPr>
          <p:cNvPr id="396677156" name="image" descr="{&quot;templafy&quot;:{&quot;id&quot;:&quot;74848467-f7df-45aa-8bb8-3c0c800cc21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1587874105" name="image" descr="{&quot;templafy&quot;:{&quot;id&quot;:&quot;849184c4-381a-4020-8a58-4ad22d393ec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552858165" name="image" descr="{&quot;templafy&quot;:{&quot;id&quot;:&quot;602ece02-2793-47e3-b27a-bc3d5e1346a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sp>
        <p:nvSpPr>
          <p:cNvPr id="18" name="text" descr="{&quot;templafy&quot;:{&quot;id&quot;:&quot;b84805d7-6f87-4ff7-8ff1-829ffd6b9894&quot;}}" hidden="1" title="UserProfile.Name">
            <a:extLst>
              <a:ext uri="{FF2B5EF4-FFF2-40B4-BE49-F238E27FC236}">
                <a16:creationId xmlns:a16="http://schemas.microsoft.com/office/drawing/2014/main" id="{4A46965D-CE77-4010-998E-C47EE5ABEA20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900" dirty="0" err="1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6268d842-9afa-4cc8-b563-d2fded263e4f&quot;}}" title="Form.Manuel_dato">
            <a:extLst>
              <a:ext uri="{FF2B5EF4-FFF2-40B4-BE49-F238E27FC236}">
                <a16:creationId xmlns:a16="http://schemas.microsoft.com/office/drawing/2014/main" id="{73E438A8-24A6-4089-B3E3-BA20ED58AD16}"/>
              </a:ext>
            </a:extLst>
          </p:cNvPr>
          <p:cNvSpPr txBox="1"/>
          <p:nvPr/>
        </p:nvSpPr>
        <p:spPr>
          <a:xfrm>
            <a:off x="7891200" y="6289200"/>
            <a:ext cx="306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900" dirty="0" err="1">
                <a:solidFill>
                  <a:schemeClr val="bg1"/>
                </a:solidFill>
              </a:rPr>
              <a:t>KAT miljøterapi i psykiatrien - Dag 3</a:t>
            </a:r>
          </a:p>
        </p:txBody>
      </p:sp>
    </p:spTree>
    <p:extLst>
      <p:ext uri="{BB962C8B-B14F-4D97-AF65-F5344CB8AC3E}">
        <p14:creationId xmlns:p14="http://schemas.microsoft.com/office/powerpoint/2010/main" val="318621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815414" y="6174000"/>
            <a:ext cx="11376009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3" name="Rektangel 12"/>
          <p:cNvSpPr/>
          <p:nvPr/>
        </p:nvSpPr>
        <p:spPr>
          <a:xfrm>
            <a:off x="11280000" y="6174000"/>
            <a:ext cx="911424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911424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sz="1800" dirty="0"/>
          </a:p>
        </p:txBody>
      </p:sp>
      <p:sp>
        <p:nvSpPr>
          <p:cNvPr id="11" name="Rektangel" descr="{&quot;templafy&quot;:{&quot;id&quot;:&quot;e7aab5f6-3981-45bc-975a-3f649c2fe6bd&quot;}}" title="image"/>
          <p:cNvSpPr/>
          <p:nvPr/>
        </p:nvSpPr>
        <p:spPr>
          <a:xfrm>
            <a:off x="0" y="6174197"/>
            <a:ext cx="911424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824000" y="908720"/>
            <a:ext cx="9456000" cy="11259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824000" y="2329200"/>
            <a:ext cx="9456000" cy="3158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279718" y="6288074"/>
            <a:ext cx="91228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7413A37-0708-4D7E-A7EB-98E764E67E93}" type="slidenum">
              <a:rPr lang="da-DK" smtClean="0"/>
              <a:t>‹nr.›</a:t>
            </a:fld>
            <a:endParaRPr lang="da-DK"/>
          </a:p>
        </p:txBody>
      </p:sp>
      <p:sp>
        <p:nvSpPr>
          <p:cNvPr id="25" name="Footer" hidden="1">
            <a:extLst>
              <a:ext uri="{FF2B5EF4-FFF2-40B4-BE49-F238E27FC236}">
                <a16:creationId xmlns:a16="http://schemas.microsoft.com/office/drawing/2014/main" id="{07DCFC77-11FA-44DE-8384-D9D4E585C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a-DK"/>
          </a:p>
        </p:txBody>
      </p:sp>
      <p:sp>
        <p:nvSpPr>
          <p:cNvPr id="26" name="Dato" hidden="1">
            <a:extLst>
              <a:ext uri="{FF2B5EF4-FFF2-40B4-BE49-F238E27FC236}">
                <a16:creationId xmlns:a16="http://schemas.microsoft.com/office/drawing/2014/main" id="{97CC762B-B09C-4496-9EFB-E1C56435B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fld id="{8D5B3E25-284C-4907-9007-A303EFE843DB}" type="datetimeFigureOut">
              <a:rPr lang="da-DK" smtClean="0"/>
              <a:t>06-05-2024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14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849">
          <p15:clr>
            <a:srgbClr val="F26B43"/>
          </p15:clr>
        </p15:guide>
        <p15:guide id="4" pos="5330">
          <p15:clr>
            <a:srgbClr val="F26B43"/>
          </p15:clr>
        </p15:guide>
        <p15:guide id="5" orient="horz" pos="1284">
          <p15:clr>
            <a:srgbClr val="F26B43"/>
          </p15:clr>
        </p15:guide>
        <p15:guide id="6" orient="horz" pos="1467">
          <p15:clr>
            <a:srgbClr val="F26B43"/>
          </p15:clr>
        </p15:guide>
        <p15:guide id="7" orient="horz" pos="3455">
          <p15:clr>
            <a:srgbClr val="F26B43"/>
          </p15:clr>
        </p15:guide>
        <p15:guide id="8" pos="2947">
          <p15:clr>
            <a:srgbClr val="F26B43"/>
          </p15:clr>
        </p15:guide>
        <p15:guide id="9" pos="307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815414" y="6174000"/>
            <a:ext cx="11376009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3" name="Rektangel 12"/>
          <p:cNvSpPr/>
          <p:nvPr/>
        </p:nvSpPr>
        <p:spPr>
          <a:xfrm>
            <a:off x="11280000" y="6174000"/>
            <a:ext cx="911424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911424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sz="1800" dirty="0"/>
          </a:p>
        </p:txBody>
      </p:sp>
      <p:sp>
        <p:nvSpPr>
          <p:cNvPr id="11" name="Rektangel 10"/>
          <p:cNvSpPr/>
          <p:nvPr/>
        </p:nvSpPr>
        <p:spPr>
          <a:xfrm>
            <a:off x="0" y="6174197"/>
            <a:ext cx="911424" cy="684000"/>
          </a:xfrm>
          <a:prstGeom prst="rect">
            <a:avLst/>
          </a:prstGeom>
          <a:solidFill>
            <a:srgbClr val="3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824000" y="908720"/>
            <a:ext cx="9456000" cy="11259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824000" y="2329200"/>
            <a:ext cx="9456000" cy="3158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04112" y="6289200"/>
            <a:ext cx="3852912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7F0C1B4-77B9-4E0F-A397-5A25849E75BC}" type="datetime1">
              <a:rPr lang="da-DK" smtClean="0"/>
              <a:t>06-05-2024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828801" y="6290559"/>
            <a:ext cx="4298948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279718" y="6288074"/>
            <a:ext cx="91228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9" name="Logo"/>
          <p:cNvGrpSpPr/>
          <p:nvPr/>
        </p:nvGrpSpPr>
        <p:grpSpPr>
          <a:xfrm>
            <a:off x="609600" y="5718575"/>
            <a:ext cx="916800" cy="687600"/>
            <a:chOff x="457200" y="5718575"/>
            <a:chExt cx="687600" cy="687600"/>
          </a:xfrm>
        </p:grpSpPr>
        <p:pic>
          <p:nvPicPr>
            <p:cNvPr id="7" name="Logo H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718575"/>
              <a:ext cx="687600" cy="687600"/>
            </a:xfrm>
            <a:prstGeom prst="rect">
              <a:avLst/>
            </a:prstGeom>
          </p:spPr>
        </p:pic>
        <p:pic>
          <p:nvPicPr>
            <p:cNvPr id="18" name="Region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32" y="5763982"/>
              <a:ext cx="116417" cy="594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73" r:id="rId3"/>
    <p:sldLayoutId id="2147483674" r:id="rId4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132" userDrawn="1">
          <p15:clr>
            <a:srgbClr val="F26B43"/>
          </p15:clr>
        </p15:guide>
        <p15:guide id="4" pos="7107" userDrawn="1">
          <p15:clr>
            <a:srgbClr val="F26B43"/>
          </p15:clr>
        </p15:guide>
        <p15:guide id="5" orient="horz" pos="1284" userDrawn="1">
          <p15:clr>
            <a:srgbClr val="F26B43"/>
          </p15:clr>
        </p15:guide>
        <p15:guide id="6" orient="horz" pos="1467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8" pos="3929" userDrawn="1">
          <p15:clr>
            <a:srgbClr val="F26B43"/>
          </p15:clr>
        </p15:guide>
        <p15:guide id="9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mailto:robert.bering@regionh.dk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11" Type="http://schemas.openxmlformats.org/officeDocument/2006/relationships/image" Target="../media/image18.jpeg"/><Relationship Id="rId5" Type="http://schemas.openxmlformats.org/officeDocument/2006/relationships/image" Target="../media/image35.png"/><Relationship Id="rId10" Type="http://schemas.openxmlformats.org/officeDocument/2006/relationships/hyperlink" Target="mailto:robert.bering@uni-koeln.de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3637" y="463915"/>
            <a:ext cx="10987863" cy="1326785"/>
          </a:xfrm>
        </p:spPr>
        <p:txBody>
          <a:bodyPr/>
          <a:lstStyle/>
          <a:p>
            <a:pPr algn="ctr"/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>
                <a:solidFill>
                  <a:schemeClr val="tx1"/>
                </a:solidFill>
              </a:rPr>
              <a:t>FACT-19: ICF-baseret screening instrument for pandemisk stress reaktion</a:t>
            </a:r>
            <a:br>
              <a:rPr lang="da-DK" sz="2400" dirty="0">
                <a:solidFill>
                  <a:schemeClr val="tx1"/>
                </a:solidFill>
              </a:rPr>
            </a:br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>
                <a:solidFill>
                  <a:srgbClr val="C00000"/>
                </a:solidFill>
              </a:rPr>
              <a:t>Robert Bering &amp; Alina Eckhard</a:t>
            </a:r>
            <a:endParaRPr lang="da-DK" sz="3600" dirty="0">
              <a:solidFill>
                <a:srgbClr val="C00000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1828800" y="384904"/>
            <a:ext cx="9456000" cy="358444"/>
          </a:xfrm>
        </p:spPr>
        <p:txBody>
          <a:bodyPr/>
          <a:lstStyle/>
          <a:p>
            <a:r>
              <a:rPr lang="da-DK" dirty="0"/>
              <a:t>Psykoterapeutisk Klinik, PCK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A7B4-C364-4AA5-A01C-1CD0F5B4E31D}" type="datetime1">
              <a:rPr lang="da-DK" smtClean="0"/>
              <a:t>06-05-2024</a:t>
            </a:fld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</a:t>
            </a:fld>
            <a:endParaRPr lang="da-DK" dirty="0"/>
          </a:p>
        </p:txBody>
      </p:sp>
      <p:pic>
        <p:nvPicPr>
          <p:cNvPr id="1028" name="Picture 4" descr="Billede">
            <a:extLst>
              <a:ext uri="{FF2B5EF4-FFF2-40B4-BE49-F238E27FC236}">
                <a16:creationId xmlns:a16="http://schemas.microsoft.com/office/drawing/2014/main" id="{F09B8730-1348-6FCD-BF9E-F178F70E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37" y="3163206"/>
            <a:ext cx="3016103" cy="22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AFB9F95-70DA-7F07-072F-B94DE9C90A84}"/>
              </a:ext>
            </a:extLst>
          </p:cNvPr>
          <p:cNvSpPr txBox="1"/>
          <p:nvPr/>
        </p:nvSpPr>
        <p:spPr>
          <a:xfrm>
            <a:off x="1013637" y="5560827"/>
            <a:ext cx="3016103" cy="6379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Nannasgade</a:t>
            </a:r>
            <a:r>
              <a:rPr lang="da-DK" dirty="0">
                <a:solidFill>
                  <a:schemeClr val="bg1"/>
                </a:solidFill>
              </a:rPr>
              <a:t>/ Nørrebro</a:t>
            </a:r>
          </a:p>
          <a:p>
            <a:r>
              <a:rPr lang="da-DK" dirty="0">
                <a:solidFill>
                  <a:schemeClr val="bg1"/>
                </a:solidFill>
              </a:rPr>
              <a:t>KAG Psykoterapi </a:t>
            </a:r>
            <a:r>
              <a:rPr lang="da-DK" dirty="0" err="1">
                <a:solidFill>
                  <a:schemeClr val="bg1"/>
                </a:solidFill>
              </a:rPr>
              <a:t>RegionH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4" descr="06_14501 Psychotrauma">
            <a:extLst>
              <a:ext uri="{FF2B5EF4-FFF2-40B4-BE49-F238E27FC236}">
                <a16:creationId xmlns:a16="http://schemas.microsoft.com/office/drawing/2014/main" id="{9B4A77CB-B9C9-8385-77A5-6D9E698E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80" y="3169425"/>
            <a:ext cx="3299641" cy="22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553451F-2292-521D-37ED-1DACBA863674}"/>
              </a:ext>
            </a:extLst>
          </p:cNvPr>
          <p:cNvSpPr txBox="1"/>
          <p:nvPr/>
        </p:nvSpPr>
        <p:spPr>
          <a:xfrm>
            <a:off x="4202680" y="5528928"/>
            <a:ext cx="3299641" cy="350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Center for </a:t>
            </a:r>
            <a:r>
              <a:rPr lang="da-DK" dirty="0" err="1">
                <a:solidFill>
                  <a:schemeClr val="bg1"/>
                </a:solidFill>
              </a:rPr>
              <a:t>Psykotraumatologi</a:t>
            </a:r>
            <a:endParaRPr lang="da-DK" dirty="0">
              <a:solidFill>
                <a:schemeClr val="bg1"/>
              </a:solidFill>
            </a:endParaRPr>
          </a:p>
          <a:p>
            <a:r>
              <a:rPr lang="da-DK" dirty="0" err="1">
                <a:solidFill>
                  <a:schemeClr val="bg1"/>
                </a:solidFill>
              </a:rPr>
              <a:t>Krefeld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0F5391C-3987-513F-70E0-CE2253852B12}"/>
              </a:ext>
            </a:extLst>
          </p:cNvPr>
          <p:cNvSpPr txBox="1"/>
          <p:nvPr/>
        </p:nvSpPr>
        <p:spPr>
          <a:xfrm>
            <a:off x="8484781" y="37426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pic>
        <p:nvPicPr>
          <p:cNvPr id="11" name="Picture 2" descr="12-2007 253_Köln_Panorama">
            <a:extLst>
              <a:ext uri="{FF2B5EF4-FFF2-40B4-BE49-F238E27FC236}">
                <a16:creationId xmlns:a16="http://schemas.microsoft.com/office/drawing/2014/main" id="{AE104E8C-9139-679D-B4F3-97CE7AE1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61" y="3191177"/>
            <a:ext cx="3016102" cy="226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F2C906CE-99F8-F847-FE5B-350F1AB1CF01}"/>
              </a:ext>
            </a:extLst>
          </p:cNvPr>
          <p:cNvSpPr txBox="1"/>
          <p:nvPr/>
        </p:nvSpPr>
        <p:spPr>
          <a:xfrm>
            <a:off x="7675261" y="5550194"/>
            <a:ext cx="2940228" cy="318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Universität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zu</a:t>
            </a:r>
            <a:r>
              <a:rPr lang="da-DK" dirty="0">
                <a:solidFill>
                  <a:schemeClr val="bg1"/>
                </a:solidFill>
              </a:rPr>
              <a:t> Köln</a:t>
            </a:r>
          </a:p>
        </p:txBody>
      </p:sp>
    </p:spTree>
    <p:extLst>
      <p:ext uri="{BB962C8B-B14F-4D97-AF65-F5344CB8AC3E}">
        <p14:creationId xmlns:p14="http://schemas.microsoft.com/office/powerpoint/2010/main" val="56163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indhold 2">
            <a:extLst>
              <a:ext uri="{FF2B5EF4-FFF2-40B4-BE49-F238E27FC236}">
                <a16:creationId xmlns:a16="http://schemas.microsoft.com/office/drawing/2014/main" id="{76E6203F-DE88-D981-BCA2-0F16B8D8F8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98509" y="4639733"/>
            <a:ext cx="5357482" cy="1340937"/>
          </a:xfrm>
        </p:spPr>
        <p:txBody>
          <a:bodyPr/>
          <a:lstStyle/>
          <a:p>
            <a:pPr marL="0" indent="0" algn="r">
              <a:buNone/>
            </a:pPr>
            <a:r>
              <a:rPr lang="da-DK" altLang="da-DK" sz="2000" dirty="0"/>
              <a:t>Udvikling</a:t>
            </a:r>
          </a:p>
          <a:p>
            <a:pPr marL="0" indent="0" algn="r">
              <a:buNone/>
            </a:pPr>
            <a:r>
              <a:rPr lang="de-DE" altLang="da-DK" sz="2000" dirty="0" err="1"/>
              <a:t>Terapeutisk</a:t>
            </a:r>
            <a:r>
              <a:rPr lang="de-DE" altLang="da-DK" sz="2000" dirty="0"/>
              <a:t> </a:t>
            </a:r>
            <a:r>
              <a:rPr lang="de-DE" altLang="da-DK" sz="2000" dirty="0" err="1"/>
              <a:t>tilgang</a:t>
            </a:r>
            <a:endParaRPr lang="de-DE" altLang="da-DK" sz="2000" dirty="0"/>
          </a:p>
          <a:p>
            <a:pPr marL="0" indent="0" algn="r">
              <a:buNone/>
            </a:pPr>
            <a:r>
              <a:rPr lang="de-DE" altLang="da-DK" sz="2000" dirty="0"/>
              <a:t> </a:t>
            </a:r>
            <a:r>
              <a:rPr lang="de-DE" altLang="da-DK" sz="2000" b="1" dirty="0">
                <a:solidFill>
                  <a:srgbClr val="C00000"/>
                </a:solidFill>
              </a:rPr>
              <a:t>Quantitativ </a:t>
            </a:r>
            <a:r>
              <a:rPr lang="de-DE" altLang="da-DK" sz="2000" b="1" dirty="0" err="1">
                <a:solidFill>
                  <a:srgbClr val="C00000"/>
                </a:solidFill>
              </a:rPr>
              <a:t>tilgang</a:t>
            </a:r>
            <a:endParaRPr lang="de-DE" altLang="da-DK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altLang="da-DK" b="0" dirty="0"/>
          </a:p>
          <a:p>
            <a:pPr marL="0" indent="0">
              <a:buNone/>
            </a:pPr>
            <a:endParaRPr lang="da-DK" altLang="da-DK" dirty="0"/>
          </a:p>
        </p:txBody>
      </p:sp>
      <p:sp>
        <p:nvSpPr>
          <p:cNvPr id="18435" name="Pladsholder til slidenummer 3">
            <a:extLst>
              <a:ext uri="{FF2B5EF4-FFF2-40B4-BE49-F238E27FC236}">
                <a16:creationId xmlns:a16="http://schemas.microsoft.com/office/drawing/2014/main" id="{C22A12E2-A490-F024-1D76-4700B0D6B9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a-DK" sz="1000" b="0">
                <a:solidFill>
                  <a:srgbClr val="969696"/>
                </a:solidFill>
                <a:latin typeface="Arial Narrow" panose="020B0604020202020204" pitchFamily="34" charset="0"/>
                <a:ea typeface="ヒラギノ角ゴ Pro W3"/>
              </a:rPr>
              <a:t>Folie </a:t>
            </a:r>
            <a:fld id="{02970D36-EC1B-3844-8CE3-F4CBD33A4AA0}" type="slidenum">
              <a:rPr lang="de-DE" altLang="da-DK" sz="1000" b="0">
                <a:solidFill>
                  <a:srgbClr val="969696"/>
                </a:solidFill>
                <a:latin typeface="Arial Narrow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a-DK" sz="1000" b="0">
              <a:solidFill>
                <a:srgbClr val="969696"/>
              </a:solidFill>
              <a:latin typeface="Arial Narrow" panose="020B0604020202020204" pitchFamily="34" charset="0"/>
              <a:ea typeface="ヒラギノ角ゴ Pro W3"/>
            </a:endParaRPr>
          </a:p>
        </p:txBody>
      </p:sp>
      <p:pic>
        <p:nvPicPr>
          <p:cNvPr id="18436" name="Picture 2" descr="Buchdeckel „978-3-608-98460-6">
            <a:extLst>
              <a:ext uri="{FF2B5EF4-FFF2-40B4-BE49-F238E27FC236}">
                <a16:creationId xmlns:a16="http://schemas.microsoft.com/office/drawing/2014/main" id="{D5A403F0-A8A2-60FD-451D-9D7EF6D8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04" y="158750"/>
            <a:ext cx="1412708" cy="22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4F65DB1-47AD-DA37-3F27-E1B747D01869}"/>
              </a:ext>
            </a:extLst>
          </p:cNvPr>
          <p:cNvSpPr txBox="1"/>
          <p:nvPr/>
        </p:nvSpPr>
        <p:spPr>
          <a:xfrm>
            <a:off x="8732108" y="3899208"/>
            <a:ext cx="3459892" cy="5588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3200" b="1" dirty="0">
                <a:solidFill>
                  <a:srgbClr val="C00000"/>
                </a:solidFill>
              </a:rPr>
              <a:t>FAKT – 19 Model</a:t>
            </a:r>
          </a:p>
        </p:txBody>
      </p:sp>
    </p:spTree>
    <p:extLst>
      <p:ext uri="{BB962C8B-B14F-4D97-AF65-F5344CB8AC3E}">
        <p14:creationId xmlns:p14="http://schemas.microsoft.com/office/powerpoint/2010/main" val="3767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67C198-FE19-A4FA-0191-42B89A6F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32A8-A073-4223-AD34-B7CBD7CE353A}" type="datetime1">
              <a:rPr lang="de-DE" smtClean="0"/>
              <a:pPr/>
              <a:t>06.05.2024</a:t>
            </a:fld>
            <a:endParaRPr lang="de-DE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1D86EE0-100C-8440-4DFE-C4C89AF7C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8F962-F714-4DE5-97EC-6F8260583D36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9CE388C-D745-FC33-E770-BE4AE3AF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84" y="139700"/>
            <a:ext cx="4638816" cy="60071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48B44B1-84AC-78A2-77FA-39107A5D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2383837"/>
            <a:ext cx="6038844" cy="3402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EA108E9-D2E7-D4D1-1814-5B888D29D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571" y="139700"/>
            <a:ext cx="1641803" cy="20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D58D1E3-BB28-B75E-4AC8-8216A37D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32A8-A073-4223-AD34-B7CBD7CE353A}" type="datetime1">
              <a:rPr lang="de-DE" smtClean="0"/>
              <a:pPr/>
              <a:t>06.05.2024</a:t>
            </a:fld>
            <a:endParaRPr lang="de-DE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A74E07D-A78F-F311-65A0-E35B4A90A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8F962-F714-4DE5-97EC-6F8260583D3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E0F6A03-3407-0FBC-E10D-F7C7854C0902}"/>
              </a:ext>
            </a:extLst>
          </p:cNvPr>
          <p:cNvSpPr txBox="1"/>
          <p:nvPr/>
        </p:nvSpPr>
        <p:spPr>
          <a:xfrm>
            <a:off x="1657871" y="596900"/>
            <a:ext cx="9494847" cy="4508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400" b="1" dirty="0">
                <a:solidFill>
                  <a:srgbClr val="C00000"/>
                </a:solidFill>
                <a:latin typeface="+mj-lt"/>
              </a:rPr>
              <a:t>Konklusion:</a:t>
            </a:r>
          </a:p>
          <a:p>
            <a:endParaRPr lang="da-DK" sz="2400" dirty="0">
              <a:solidFill>
                <a:srgbClr val="C00000"/>
              </a:solidFill>
              <a:latin typeface="+mj-lt"/>
            </a:endParaRPr>
          </a:p>
          <a:p>
            <a:r>
              <a:rPr lang="da-DK" sz="2400" dirty="0">
                <a:latin typeface="+mj-lt"/>
              </a:rPr>
              <a:t>ICF afspejler funktionsevner, </a:t>
            </a:r>
            <a:r>
              <a:rPr lang="da-DK" sz="24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funktionsevnenedsættelse i interaktionen med kontekstuelle faktorer.</a:t>
            </a:r>
          </a:p>
          <a:p>
            <a:endParaRPr lang="da-DK" sz="2400" dirty="0">
              <a:solidFill>
                <a:srgbClr val="333333"/>
              </a:solidFill>
              <a:highlight>
                <a:srgbClr val="FFFFFF"/>
              </a:highlight>
              <a:latin typeface="+mj-lt"/>
            </a:endParaRPr>
          </a:p>
          <a:p>
            <a:r>
              <a:rPr lang="da-DK" sz="2400" dirty="0">
                <a:latin typeface="+mj-lt"/>
              </a:rPr>
              <a:t>Bio-</a:t>
            </a:r>
            <a:r>
              <a:rPr lang="da-DK" sz="2400" dirty="0" err="1">
                <a:latin typeface="+mj-lt"/>
              </a:rPr>
              <a:t>psyko</a:t>
            </a:r>
            <a:r>
              <a:rPr lang="da-DK" sz="2400" dirty="0">
                <a:latin typeface="+mj-lt"/>
              </a:rPr>
              <a:t>-sociale tilgang af ICF modellen var grundlæggende for at operationalisere pandemisk stress.</a:t>
            </a:r>
          </a:p>
          <a:p>
            <a:endParaRPr lang="da-DK" sz="2400" dirty="0">
              <a:highlight>
                <a:srgbClr val="FFFFFF"/>
              </a:highlight>
              <a:latin typeface="+mj-lt"/>
            </a:endParaRPr>
          </a:p>
          <a:p>
            <a:r>
              <a:rPr lang="da-DK" sz="24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Dimensionerne: </a:t>
            </a:r>
            <a:r>
              <a:rPr lang="da-DK" sz="2400" dirty="0" err="1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Letalitet</a:t>
            </a:r>
            <a:r>
              <a:rPr lang="da-DK" sz="24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, økonomi, isolation og frygt var vejledende for terapeutiske interventioner.</a:t>
            </a:r>
          </a:p>
          <a:p>
            <a:endParaRPr lang="da-DK" sz="2400" dirty="0">
              <a:solidFill>
                <a:srgbClr val="333333"/>
              </a:solidFill>
              <a:highlight>
                <a:srgbClr val="FFFFFF"/>
              </a:highlight>
              <a:latin typeface="+mj-lt"/>
            </a:endParaRPr>
          </a:p>
          <a:p>
            <a:r>
              <a:rPr lang="da-DK" sz="24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Stressbarometer viser en fire faktorer struktur.</a:t>
            </a:r>
            <a:endParaRPr lang="da-DK" sz="2400" dirty="0">
              <a:latin typeface="+mj-l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36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4ACEA0FA-6B67-B368-C386-9FFF71DFC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9778" y="354368"/>
            <a:ext cx="1434385" cy="382586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rgbClr val="C00000"/>
                </a:solidFill>
              </a:rPr>
              <a:t>Quellen</a:t>
            </a:r>
          </a:p>
        </p:txBody>
      </p:sp>
      <p:sp>
        <p:nvSpPr>
          <p:cNvPr id="74755" name="Inhaltsplatzhalter 2">
            <a:extLst>
              <a:ext uri="{FF2B5EF4-FFF2-40B4-BE49-F238E27FC236}">
                <a16:creationId xmlns:a16="http://schemas.microsoft.com/office/drawing/2014/main" id="{200F48D6-A28D-F140-17C1-B4408A70B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778" y="876302"/>
            <a:ext cx="10137422" cy="462245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DE" sz="1200" dirty="0"/>
              <a:t>Bering, R., Eckhard, A., </a:t>
            </a:r>
            <a:r>
              <a:rPr lang="de-DE" sz="1200" dirty="0" err="1"/>
              <a:t>Schedlich</a:t>
            </a:r>
            <a:r>
              <a:rPr lang="de-DE" sz="1200" dirty="0"/>
              <a:t>, C. &amp; Zurek, G. (2020a). </a:t>
            </a:r>
            <a:r>
              <a:rPr lang="de-DE" sz="1200" i="1" dirty="0"/>
              <a:t>FACT-19 Fragebogen zur Erfassung der pandemischen COVID-19 Stressbelastung </a:t>
            </a:r>
            <a:r>
              <a:rPr lang="de-DE" sz="1200" dirty="0"/>
              <a:t>(unveröffentlicht).</a:t>
            </a:r>
          </a:p>
          <a:p>
            <a:pPr marL="0" indent="0">
              <a:buNone/>
              <a:defRPr/>
            </a:pPr>
            <a:r>
              <a:rPr lang="de-DE" sz="1200" dirty="0"/>
              <a:t>Bering, R., Eckhard, A., </a:t>
            </a:r>
            <a:r>
              <a:rPr lang="de-DE" sz="1200" dirty="0" err="1"/>
              <a:t>Schedlich</a:t>
            </a:r>
            <a:r>
              <a:rPr lang="de-DE" sz="1200" dirty="0"/>
              <a:t>, C. &amp; Zurek, G. (2020b). </a:t>
            </a:r>
            <a:r>
              <a:rPr lang="de-DE" sz="1200" i="1" dirty="0"/>
              <a:t>Stressbarometer </a:t>
            </a:r>
            <a:r>
              <a:rPr lang="de-DE" sz="1200" dirty="0"/>
              <a:t>(unveröffentlicht).</a:t>
            </a:r>
          </a:p>
          <a:p>
            <a:pPr marL="0" indent="0">
              <a:buNone/>
              <a:defRPr/>
            </a:pPr>
            <a:r>
              <a:rPr lang="de-DE" sz="1200" dirty="0">
                <a:ea typeface="Calibri" panose="020F0502020204030204" pitchFamily="34" charset="0"/>
              </a:rPr>
              <a:t>Bering, R., Eckhard, A., </a:t>
            </a:r>
            <a:r>
              <a:rPr lang="de-DE" sz="1200" dirty="0" err="1">
                <a:ea typeface="Calibri" panose="020F0502020204030204" pitchFamily="34" charset="0"/>
              </a:rPr>
              <a:t>Schedlich</a:t>
            </a:r>
            <a:r>
              <a:rPr lang="de-DE" sz="1200" dirty="0">
                <a:ea typeface="Calibri" panose="020F0502020204030204" pitchFamily="34" charset="0"/>
              </a:rPr>
              <a:t>, C. &amp; Zurek, G. (2020). Psychosoziale Folgen der COVID-19 Pandemie: Erfassung der Stressbelastung. </a:t>
            </a:r>
            <a:r>
              <a:rPr lang="de-DE" sz="1200" i="1" dirty="0">
                <a:ea typeface="Calibri" panose="020F0502020204030204" pitchFamily="34" charset="0"/>
              </a:rPr>
              <a:t>PP</a:t>
            </a:r>
            <a:r>
              <a:rPr lang="de-DE" sz="1200" dirty="0">
                <a:ea typeface="Calibri" panose="020F0502020204030204" pitchFamily="34" charset="0"/>
              </a:rPr>
              <a:t>, 18 (10), 457-9, abrufbar unter: </a:t>
            </a:r>
            <a:r>
              <a:rPr lang="de-DE" sz="1200" dirty="0" err="1">
                <a:ea typeface="Calibri" panose="020F0502020204030204" pitchFamily="34" charset="0"/>
              </a:rPr>
              <a:t>www.aerzteblatt.de</a:t>
            </a:r>
            <a:r>
              <a:rPr lang="de-DE" sz="1200" dirty="0">
                <a:ea typeface="Calibri" panose="020F0502020204030204" pitchFamily="34" charset="0"/>
              </a:rPr>
              <a:t>/pp/</a:t>
            </a:r>
            <a:r>
              <a:rPr lang="de-DE" sz="1200" dirty="0" err="1">
                <a:ea typeface="Calibri" panose="020F0502020204030204" pitchFamily="34" charset="0"/>
              </a:rPr>
              <a:t>lit</a:t>
            </a:r>
            <a:r>
              <a:rPr lang="de-DE" sz="1200" dirty="0">
                <a:ea typeface="Calibri" panose="020F0502020204030204" pitchFamily="34" charset="0"/>
              </a:rPr>
              <a:t>/1020. </a:t>
            </a:r>
            <a:endParaRPr lang="de-DE" sz="1200" dirty="0"/>
          </a:p>
          <a:p>
            <a:pPr marL="0" indent="0">
              <a:buNone/>
              <a:defRPr/>
            </a:pPr>
            <a:r>
              <a:rPr lang="de-DE" sz="1200" dirty="0"/>
              <a:t>Bering, R., </a:t>
            </a:r>
            <a:r>
              <a:rPr lang="de-DE" sz="1200" dirty="0" err="1"/>
              <a:t>Schedlich</a:t>
            </a:r>
            <a:r>
              <a:rPr lang="de-DE" sz="1200" dirty="0"/>
              <a:t>, C. &amp; Zurek, G. (2020). Psychosoziale und psychotherapeutische Hilfen bei pandemischer Stressbelastung. In: R. Bering &amp; C. Eichenberg (Hrsg.). </a:t>
            </a:r>
            <a:r>
              <a:rPr lang="de-DE" sz="1200" i="1" dirty="0"/>
              <a:t>Die Psyche in Zeiten der Corona-Krise. Herausforderungen und Lösungsansätze für Psychotherapeuten und soziale Helfer</a:t>
            </a:r>
            <a:r>
              <a:rPr lang="de-DE" sz="1200" dirty="0"/>
              <a:t>. Stuttgart: Klett-Cotta, 28-42.</a:t>
            </a:r>
          </a:p>
          <a:p>
            <a:pPr marL="0" indent="0">
              <a:buNone/>
              <a:defRPr/>
            </a:pPr>
            <a:r>
              <a:rPr lang="de-DE" sz="1200" dirty="0"/>
              <a:t>DIMDI (2005). </a:t>
            </a:r>
            <a:r>
              <a:rPr lang="de-DE" sz="1200" i="1" dirty="0"/>
              <a:t>Internationale Klassifikation der Funktionsfähigkeit, Behinderung und Gesundheit</a:t>
            </a:r>
            <a:r>
              <a:rPr lang="de-DE" sz="1200" dirty="0"/>
              <a:t>. World Health Organisation. Genf: Hogrefe.</a:t>
            </a:r>
          </a:p>
          <a:p>
            <a:pPr marL="0" indent="0">
              <a:buNone/>
              <a:defRPr/>
            </a:pPr>
            <a:r>
              <a:rPr lang="de-DE" sz="1200" dirty="0"/>
              <a:t>Eckhard, A. &amp; Bering, R. (2020). Das bio-psycho-soziale Modell der pandemischen Stressbelastung. In: R. Bering &amp; C. Eichenberg (Hrsg.). </a:t>
            </a:r>
            <a:r>
              <a:rPr lang="de-DE" sz="1200" i="1" dirty="0"/>
              <a:t>Die Psyche in Zeiten der Corona-Krise. Herausforderungen und Lösungsansätze für Psychotherapeuten und soziale Helfer</a:t>
            </a:r>
            <a:r>
              <a:rPr lang="de-DE" sz="1200" dirty="0"/>
              <a:t>. Stuttgart: Klett-Cotta, 43-53. </a:t>
            </a:r>
          </a:p>
          <a:p>
            <a:pPr marL="0" indent="0">
              <a:buNone/>
              <a:defRPr/>
            </a:pPr>
            <a:r>
              <a:rPr lang="de-DE" sz="1200" dirty="0"/>
              <a:t>Eckhard, A., </a:t>
            </a:r>
            <a:r>
              <a:rPr lang="de-DE" sz="1200" dirty="0" err="1"/>
              <a:t>Fuss</a:t>
            </a:r>
            <a:r>
              <a:rPr lang="de-DE" sz="1200" dirty="0"/>
              <a:t>, N. &amp; Bering, R. (2021a). Anwendung des FACT-19 Fragebogens zur Erfassung der pandemischen Stressbelastung. In: R. Bering &amp; C. Eichenberg (Hrsg.). </a:t>
            </a:r>
            <a:r>
              <a:rPr lang="de-DE" sz="1200" i="1" dirty="0"/>
              <a:t>Die Psyche in Zeiten der Corona-Krise. Herausforderungen und Lösungsansätze für Psychotherapeuten und soziale Helfer</a:t>
            </a:r>
            <a:r>
              <a:rPr lang="de-DE" sz="1200" dirty="0"/>
              <a:t>. Stuttgart: Klett-Cotta, 109-124.</a:t>
            </a:r>
          </a:p>
          <a:p>
            <a:pPr marL="0" indent="0">
              <a:buNone/>
              <a:defRPr/>
            </a:pPr>
            <a:r>
              <a:rPr lang="de-DE" sz="1200" dirty="0"/>
              <a:t>Eckhard, A., Menne, B., Salzburger, M., Poppelreuter, M. &amp; Bering, R. (2022). The Stress Barometer: Validation </a:t>
            </a:r>
            <a:r>
              <a:rPr lang="de-DE" sz="1200" dirty="0" err="1"/>
              <a:t>of</a:t>
            </a:r>
            <a:r>
              <a:rPr lang="de-DE" sz="1200" dirty="0"/>
              <a:t> a Bio-Psycho-</a:t>
            </a:r>
            <a:r>
              <a:rPr lang="de-DE" sz="1200" dirty="0" err="1"/>
              <a:t>Social</a:t>
            </a:r>
            <a:r>
              <a:rPr lang="de-DE" sz="1200" dirty="0"/>
              <a:t> Brief Screening Instrument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Pandemic</a:t>
            </a:r>
            <a:r>
              <a:rPr lang="de-DE" sz="1200" dirty="0"/>
              <a:t> Stress </a:t>
            </a:r>
            <a:r>
              <a:rPr lang="de-DE" sz="1200" dirty="0" err="1"/>
              <a:t>Reaction</a:t>
            </a:r>
            <a:r>
              <a:rPr lang="de-DE" sz="1200" dirty="0"/>
              <a:t>. </a:t>
            </a:r>
            <a:r>
              <a:rPr lang="de-DE" sz="1200" i="1" dirty="0"/>
              <a:t>Fron. </a:t>
            </a:r>
            <a:r>
              <a:rPr lang="de-DE" sz="1200" i="1" dirty="0" err="1"/>
              <a:t>Psychol</a:t>
            </a:r>
            <a:r>
              <a:rPr lang="de-DE" sz="1200" i="1" dirty="0"/>
              <a:t>.</a:t>
            </a:r>
            <a:r>
              <a:rPr lang="de-DE" sz="1200" dirty="0"/>
              <a:t> 13:879535.doi:10.3389/fpsyg.2022.879535.</a:t>
            </a:r>
          </a:p>
          <a:p>
            <a:pPr marL="0" indent="0">
              <a:buNone/>
              <a:defRPr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Eckhard, A.,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Thaqi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V.,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Bertrams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N. &amp; Bering, R. (2021). </a:t>
            </a:r>
            <a:r>
              <a:rPr lang="de-DE" sz="1200" dirty="0">
                <a:ea typeface="Calibri" panose="020F0502020204030204" pitchFamily="34" charset="0"/>
                <a:cs typeface="Times New Roman" panose="02020603050405020304" pitchFamily="18" charset="0"/>
              </a:rPr>
              <a:t>FACT-19. Die Ausprägung pandemischer Stressbelastung von RehabilitandInnen und PatientInnen in der psychosomatischen und </a:t>
            </a:r>
            <a:r>
              <a:rPr lang="de-D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psychotraumatologischen</a:t>
            </a:r>
            <a:r>
              <a:rPr lang="de-DE" sz="1200" dirty="0">
                <a:ea typeface="Calibri" panose="020F0502020204030204" pitchFamily="34" charset="0"/>
                <a:cs typeface="Times New Roman" panose="02020603050405020304" pitchFamily="18" charset="0"/>
              </a:rPr>
              <a:t> Versorgung. </a:t>
            </a:r>
            <a:r>
              <a:rPr lang="de-DE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Trauma &amp; Gewalt</a:t>
            </a:r>
            <a:r>
              <a:rPr lang="de-D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15 (3), 244–252. </a:t>
            </a:r>
            <a:r>
              <a:rPr lang="de-D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de-DE" sz="1200" dirty="0">
                <a:ea typeface="Calibri" panose="020F0502020204030204" pitchFamily="34" charset="0"/>
                <a:cs typeface="Times New Roman" panose="02020603050405020304" pitchFamily="18" charset="0"/>
              </a:rPr>
              <a:t>: 10.21706/tg-15-3-244.</a:t>
            </a:r>
          </a:p>
        </p:txBody>
      </p:sp>
      <p:sp>
        <p:nvSpPr>
          <p:cNvPr id="48133" name="Foliennummernplatzhalter 6">
            <a:extLst>
              <a:ext uri="{FF2B5EF4-FFF2-40B4-BE49-F238E27FC236}">
                <a16:creationId xmlns:a16="http://schemas.microsoft.com/office/drawing/2014/main" id="{316A381A-F30E-2039-9FF2-EAA5649E7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B14EFD-D9B7-ED44-BA68-B14CF4AB8864}" type="slidenum">
              <a:rPr lang="de-DE" altLang="de-DE" sz="1200" b="0">
                <a:solidFill>
                  <a:schemeClr val="accent2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2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uchdeckel „978-3-608-96475-2">
            <a:extLst>
              <a:ext uri="{FF2B5EF4-FFF2-40B4-BE49-F238E27FC236}">
                <a16:creationId xmlns:a16="http://schemas.microsoft.com/office/drawing/2014/main" id="{823C38D1-7BBE-85C9-6754-242428A7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21" y="948199"/>
            <a:ext cx="1400147" cy="23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E028BB3-6921-4C88-95F2-B2185BB9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2" y="3585954"/>
            <a:ext cx="2938178" cy="159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12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1600" b="0" kern="0" dirty="0">
                <a:solidFill>
                  <a:schemeClr val="tx1"/>
                </a:solidFill>
              </a:rPr>
              <a:t>Robert Bering</a:t>
            </a:r>
          </a:p>
          <a:p>
            <a:pPr defTabSz="91412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1600" b="0" kern="0" dirty="0">
                <a:solidFill>
                  <a:schemeClr val="tx1"/>
                </a:solidFill>
              </a:rPr>
              <a:t>Klinikleder, </a:t>
            </a:r>
            <a:r>
              <a:rPr lang="de-DE" altLang="en-US" sz="1600" b="0" kern="0" dirty="0" err="1">
                <a:solidFill>
                  <a:schemeClr val="tx1"/>
                </a:solidFill>
              </a:rPr>
              <a:t>ledende</a:t>
            </a:r>
            <a:r>
              <a:rPr lang="de-DE" altLang="en-US" sz="1600" b="0" kern="0" dirty="0">
                <a:solidFill>
                  <a:schemeClr val="tx1"/>
                </a:solidFill>
              </a:rPr>
              <a:t> </a:t>
            </a:r>
            <a:r>
              <a:rPr lang="de-DE" altLang="en-US" sz="1600" b="0" kern="0" dirty="0" err="1">
                <a:solidFill>
                  <a:schemeClr val="tx1"/>
                </a:solidFill>
              </a:rPr>
              <a:t>overlæge</a:t>
            </a:r>
            <a:endParaRPr lang="de-DE" altLang="en-US" sz="1600" b="0" kern="0" dirty="0">
              <a:solidFill>
                <a:schemeClr val="tx1"/>
              </a:solidFill>
            </a:endParaRPr>
          </a:p>
          <a:p>
            <a:pPr defTabSz="91412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1600" b="0" kern="0" dirty="0" err="1">
                <a:solidFill>
                  <a:schemeClr val="tx1"/>
                </a:solidFill>
              </a:rPr>
              <a:t>Nannasgade</a:t>
            </a:r>
            <a:r>
              <a:rPr lang="de-DE" altLang="en-US" sz="1600" b="0" kern="0" dirty="0">
                <a:solidFill>
                  <a:schemeClr val="tx1"/>
                </a:solidFill>
              </a:rPr>
              <a:t> 28</a:t>
            </a:r>
          </a:p>
          <a:p>
            <a:pPr defTabSz="91412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1600" b="0" kern="0" dirty="0" err="1">
                <a:solidFill>
                  <a:schemeClr val="tx1"/>
                </a:solidFill>
              </a:rPr>
              <a:t>Psykiatrisk</a:t>
            </a:r>
            <a:r>
              <a:rPr lang="de-DE" altLang="en-US" sz="1600" b="0" kern="0" dirty="0">
                <a:solidFill>
                  <a:schemeClr val="tx1"/>
                </a:solidFill>
              </a:rPr>
              <a:t> Center </a:t>
            </a:r>
            <a:r>
              <a:rPr lang="de-DE" altLang="en-US" sz="1600" b="0" kern="0" dirty="0" err="1">
                <a:solidFill>
                  <a:schemeClr val="tx1"/>
                </a:solidFill>
              </a:rPr>
              <a:t>København</a:t>
            </a:r>
            <a:endParaRPr lang="de-DE" altLang="en-US" sz="1600" b="0" kern="0" dirty="0">
              <a:solidFill>
                <a:schemeClr val="tx1"/>
              </a:solidFill>
            </a:endParaRPr>
          </a:p>
          <a:p>
            <a:pPr defTabSz="91412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1600" b="0" kern="0" dirty="0">
                <a:solidFill>
                  <a:schemeClr val="tx1"/>
                </a:solidFill>
              </a:rPr>
              <a:t>Region </a:t>
            </a:r>
            <a:r>
              <a:rPr lang="de-DE" altLang="en-US" sz="1600" b="0" kern="0" dirty="0" err="1">
                <a:solidFill>
                  <a:schemeClr val="tx1"/>
                </a:solidFill>
              </a:rPr>
              <a:t>Hovedstaden</a:t>
            </a:r>
            <a:br>
              <a:rPr lang="de-DE" altLang="en-US" sz="1600" b="0" kern="0" dirty="0">
                <a:solidFill>
                  <a:schemeClr val="tx1"/>
                </a:solidFill>
              </a:rPr>
            </a:br>
            <a:r>
              <a:rPr lang="de-DE" altLang="en-US" sz="1600" b="0" kern="0" dirty="0">
                <a:solidFill>
                  <a:schemeClr val="tx1"/>
                </a:solidFill>
                <a:hlinkClick r:id="rId3"/>
              </a:rPr>
              <a:t>robert.bering@regionh.dk</a:t>
            </a:r>
            <a:br>
              <a:rPr lang="de-DE" altLang="en-US" sz="1600" b="0" kern="0" dirty="0">
                <a:solidFill>
                  <a:schemeClr val="tx1"/>
                </a:solidFill>
              </a:rPr>
            </a:br>
            <a:endParaRPr lang="de-DE" altLang="en-US" sz="1000" b="0" kern="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E495E36-E00B-439D-82A0-FF3ADD2E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63" y="3429000"/>
            <a:ext cx="1933506" cy="181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CAF9391-06BC-E95A-8407-D6D520325A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74" y="924553"/>
            <a:ext cx="1483790" cy="2413494"/>
          </a:xfrm>
          <a:prstGeom prst="rect">
            <a:avLst/>
          </a:prstGeom>
          <a:noFill/>
        </p:spPr>
      </p:pic>
      <p:pic>
        <p:nvPicPr>
          <p:cNvPr id="8" name="Picture 2" descr="Buchdeckel „978-3-608-98460-6">
            <a:extLst>
              <a:ext uri="{FF2B5EF4-FFF2-40B4-BE49-F238E27FC236}">
                <a16:creationId xmlns:a16="http://schemas.microsoft.com/office/drawing/2014/main" id="{C52D6546-9553-857E-99C9-FC7E53D3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16" y="231756"/>
            <a:ext cx="1967646" cy="30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rauma und digitale Medien">
            <a:extLst>
              <a:ext uri="{FF2B5EF4-FFF2-40B4-BE49-F238E27FC236}">
                <a16:creationId xmlns:a16="http://schemas.microsoft.com/office/drawing/2014/main" id="{341628C3-9400-E73F-5665-E56781E0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95" y="924553"/>
            <a:ext cx="1316150" cy="23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D56C145-909A-CA57-72D7-4504E465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18" y="924553"/>
            <a:ext cx="1316151" cy="23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57891C50-41AD-FE48-9B5E-AF25B12BF57C}"/>
              </a:ext>
            </a:extLst>
          </p:cNvPr>
          <p:cNvSpPr txBox="1"/>
          <p:nvPr/>
        </p:nvSpPr>
        <p:spPr>
          <a:xfrm>
            <a:off x="1394847" y="368859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D799CB5-9C84-2458-0D3B-8E2D5B0F49F6}"/>
              </a:ext>
            </a:extLst>
          </p:cNvPr>
          <p:cNvSpPr txBox="1"/>
          <p:nvPr/>
        </p:nvSpPr>
        <p:spPr>
          <a:xfrm>
            <a:off x="6540285" y="418454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pic>
        <p:nvPicPr>
          <p:cNvPr id="15" name="Picture 4" descr="Billede">
            <a:extLst>
              <a:ext uri="{FF2B5EF4-FFF2-40B4-BE49-F238E27FC236}">
                <a16:creationId xmlns:a16="http://schemas.microsoft.com/office/drawing/2014/main" id="{58AE9B21-D93B-EFFD-8C1A-94C5D6DC2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13" y="3429000"/>
            <a:ext cx="2159488" cy="18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FE94F9CA-6F05-8D30-B19F-D0C543DC88E8}"/>
              </a:ext>
            </a:extLst>
          </p:cNvPr>
          <p:cNvSpPr txBox="1"/>
          <p:nvPr/>
        </p:nvSpPr>
        <p:spPr>
          <a:xfrm>
            <a:off x="1859797" y="407605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1FC175A8-DD6D-ADAF-60C5-15DA47EE8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317" y="3238693"/>
            <a:ext cx="3561683" cy="206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12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1600" b="0" kern="0" dirty="0">
                <a:solidFill>
                  <a:schemeClr val="tx1"/>
                </a:solidFill>
              </a:rPr>
              <a:t>Prof. Dr. Robert Bering</a:t>
            </a:r>
          </a:p>
          <a:p>
            <a:pPr defTabSz="91412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1600" b="0" kern="0" dirty="0">
                <a:solidFill>
                  <a:schemeClr val="tx1"/>
                </a:solidFill>
              </a:rPr>
              <a:t>Institut für Psychologie und Psychotherapie in der Heilpädagogik und Rehabilitation/</a:t>
            </a:r>
          </a:p>
          <a:p>
            <a:pPr defTabSz="91412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en-US" sz="1600" b="0" kern="0" dirty="0">
                <a:solidFill>
                  <a:schemeClr val="tx1"/>
                </a:solidFill>
              </a:rPr>
              <a:t>Humanwissenschaftliche Fakultät Klosterstr. 79a/ 50931 Köln</a:t>
            </a:r>
            <a:br>
              <a:rPr lang="de-DE" altLang="en-US" sz="1600" b="0" kern="0" dirty="0">
                <a:solidFill>
                  <a:schemeClr val="tx1"/>
                </a:solidFill>
              </a:rPr>
            </a:br>
            <a:r>
              <a:rPr lang="de-DE" altLang="en-US" sz="1600" b="0" kern="0" dirty="0">
                <a:solidFill>
                  <a:schemeClr val="tx1"/>
                </a:solidFill>
                <a:hlinkClick r:id="rId10"/>
              </a:rPr>
              <a:t>robert.bering@uni-koeln.de</a:t>
            </a:r>
            <a:endParaRPr lang="de-DE" altLang="en-US" sz="1600" b="0" kern="0" dirty="0">
              <a:solidFill>
                <a:schemeClr val="tx1"/>
              </a:solidFill>
            </a:endParaRPr>
          </a:p>
          <a:p>
            <a:pPr defTabSz="914126"/>
            <a:endParaRPr lang="de-DE" altLang="en-US" sz="1000" b="0" kern="0" dirty="0">
              <a:solidFill>
                <a:schemeClr val="tx1"/>
              </a:solidFill>
            </a:endParaRPr>
          </a:p>
        </p:txBody>
      </p:sp>
      <p:pic>
        <p:nvPicPr>
          <p:cNvPr id="19" name="Picture 2" descr="12-2007 253_Köln_Panorama">
            <a:extLst>
              <a:ext uri="{FF2B5EF4-FFF2-40B4-BE49-F238E27FC236}">
                <a16:creationId xmlns:a16="http://schemas.microsoft.com/office/drawing/2014/main" id="{0A23F20D-EB72-E4E5-0D38-658A6F49D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317" y="976616"/>
            <a:ext cx="3016102" cy="226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3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03B9B4F3-AEC9-5EFB-2734-C0EEA3328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028" y="241064"/>
            <a:ext cx="9863996" cy="546100"/>
          </a:xfrm>
        </p:spPr>
        <p:txBody>
          <a:bodyPr/>
          <a:lstStyle/>
          <a:p>
            <a:r>
              <a:rPr lang="en-GB" altLang="en-US" sz="3200" dirty="0">
                <a:solidFill>
                  <a:srgbClr val="C00000"/>
                </a:solidFill>
              </a:rPr>
              <a:t>Corona: </a:t>
            </a:r>
            <a:r>
              <a:rPr lang="en-GB" altLang="en-US" sz="3200" dirty="0" err="1">
                <a:solidFill>
                  <a:srgbClr val="C00000"/>
                </a:solidFill>
              </a:rPr>
              <a:t>Antal</a:t>
            </a:r>
            <a:r>
              <a:rPr lang="en-GB" altLang="en-US" sz="3200" dirty="0">
                <a:solidFill>
                  <a:srgbClr val="C00000"/>
                </a:solidFill>
              </a:rPr>
              <a:t> </a:t>
            </a:r>
            <a:r>
              <a:rPr lang="en-GB" altLang="en-US" sz="3200" dirty="0" err="1">
                <a:solidFill>
                  <a:srgbClr val="C00000"/>
                </a:solidFill>
              </a:rPr>
              <a:t>af</a:t>
            </a:r>
            <a:r>
              <a:rPr lang="en-GB" altLang="en-US" sz="3200" dirty="0">
                <a:solidFill>
                  <a:srgbClr val="C00000"/>
                </a:solidFill>
              </a:rPr>
              <a:t> </a:t>
            </a:r>
            <a:r>
              <a:rPr lang="en-GB" altLang="en-US" sz="3200" dirty="0" err="1">
                <a:solidFill>
                  <a:srgbClr val="C00000"/>
                </a:solidFill>
              </a:rPr>
              <a:t>infektioner</a:t>
            </a:r>
            <a:r>
              <a:rPr lang="en-GB" altLang="en-US" sz="3200" dirty="0">
                <a:solidFill>
                  <a:srgbClr val="C00000"/>
                </a:solidFill>
              </a:rPr>
              <a:t> </a:t>
            </a:r>
            <a:r>
              <a:rPr lang="en-GB" altLang="en-US" sz="3200" dirty="0" err="1">
                <a:solidFill>
                  <a:srgbClr val="C00000"/>
                </a:solidFill>
              </a:rPr>
              <a:t>på</a:t>
            </a:r>
            <a:r>
              <a:rPr lang="en-GB" altLang="en-US" sz="3200" dirty="0">
                <a:solidFill>
                  <a:srgbClr val="C00000"/>
                </a:solidFill>
              </a:rPr>
              <a:t> alle </a:t>
            </a:r>
            <a:r>
              <a:rPr lang="en-GB" altLang="en-US" sz="3200" dirty="0" err="1">
                <a:solidFill>
                  <a:srgbClr val="C00000"/>
                </a:solidFill>
              </a:rPr>
              <a:t>medier</a:t>
            </a:r>
            <a:endParaRPr lang="en-GB" altLang="en-US" sz="3200" dirty="0">
              <a:solidFill>
                <a:srgbClr val="C00000"/>
              </a:solidFill>
            </a:endParaRPr>
          </a:p>
        </p:txBody>
      </p:sp>
      <p:sp>
        <p:nvSpPr>
          <p:cNvPr id="19459" name="Foliennummernplatzhalter 4">
            <a:extLst>
              <a:ext uri="{FF2B5EF4-FFF2-40B4-BE49-F238E27FC236}">
                <a16:creationId xmlns:a16="http://schemas.microsoft.com/office/drawing/2014/main" id="{0A8E2283-F7F3-6377-DF0B-3939F12470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E11C8-F930-CC46-8025-832736809A3A}" type="slidenum">
              <a:rPr lang="de-DE" altLang="de-DE" sz="1200" b="0">
                <a:solidFill>
                  <a:schemeClr val="accent2"/>
                </a:solidFill>
                <a:ea typeface="ヒラギノ角ゴ Pro W3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 b="0">
              <a:solidFill>
                <a:schemeClr val="accent2"/>
              </a:solidFill>
              <a:ea typeface="ヒラギノ角ゴ Pro W3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3E7F1159-A2D9-9E9C-9BB8-917763B0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29" y="942501"/>
            <a:ext cx="6776146" cy="38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>
            <a:extLst>
              <a:ext uri="{FF2B5EF4-FFF2-40B4-BE49-F238E27FC236}">
                <a16:creationId xmlns:a16="http://schemas.microsoft.com/office/drawing/2014/main" id="{F54C13C5-2A80-23FC-8CC4-D83F241BD5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3028" y="3212747"/>
            <a:ext cx="2736850" cy="1539875"/>
          </a:xfrm>
          <a:noFill/>
        </p:spPr>
      </p:pic>
      <p:sp>
        <p:nvSpPr>
          <p:cNvPr id="19462" name="Tekstfelt 1">
            <a:extLst>
              <a:ext uri="{FF2B5EF4-FFF2-40B4-BE49-F238E27FC236}">
                <a16:creationId xmlns:a16="http://schemas.microsoft.com/office/drawing/2014/main" id="{BFC68DA9-BA80-9652-8313-5AEE3BC17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340" y="3351409"/>
            <a:ext cx="39643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a-DK" sz="2400" dirty="0">
                <a:solidFill>
                  <a:schemeClr val="tx1"/>
                </a:solidFill>
                <a:ea typeface="ヒラギノ角ゴ Pro W3"/>
              </a:rPr>
              <a:t>Bio-</a:t>
            </a:r>
            <a:r>
              <a:rPr lang="de-DE" altLang="da-DK" sz="2400" dirty="0" err="1">
                <a:solidFill>
                  <a:schemeClr val="tx1"/>
                </a:solidFill>
                <a:ea typeface="ヒラギノ角ゴ Pro W3"/>
              </a:rPr>
              <a:t>medicinsk</a:t>
            </a:r>
            <a:r>
              <a:rPr lang="de-DE" altLang="da-DK" sz="2400" dirty="0">
                <a:solidFill>
                  <a:schemeClr val="tx1"/>
                </a:solidFill>
                <a:ea typeface="ヒラギノ角ゴ Pro W3"/>
              </a:rPr>
              <a:t> perspektiv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a-DK" sz="2400" dirty="0" err="1">
                <a:solidFill>
                  <a:schemeClr val="tx1"/>
                </a:solidFill>
                <a:ea typeface="ヒラギノ角ゴ Pro W3"/>
              </a:rPr>
              <a:t>dominerer</a:t>
            </a:r>
            <a:endParaRPr lang="da-DK" altLang="da-DK" sz="2400" dirty="0">
              <a:solidFill>
                <a:schemeClr val="tx1"/>
              </a:solidFill>
              <a:ea typeface="ヒラギノ角ゴ Pro W3"/>
            </a:endParaRPr>
          </a:p>
        </p:txBody>
      </p:sp>
      <p:pic>
        <p:nvPicPr>
          <p:cNvPr id="2" name="Picture 2" descr="Se kildebilledet">
            <a:extLst>
              <a:ext uri="{FF2B5EF4-FFF2-40B4-BE49-F238E27FC236}">
                <a16:creationId xmlns:a16="http://schemas.microsoft.com/office/drawing/2014/main" id="{51C49018-83CD-804A-EE09-A9C5D51B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91" y="1546592"/>
            <a:ext cx="1676910" cy="16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øjrepil 2">
            <a:extLst>
              <a:ext uri="{FF2B5EF4-FFF2-40B4-BE49-F238E27FC236}">
                <a16:creationId xmlns:a16="http://schemas.microsoft.com/office/drawing/2014/main" id="{ED2DCCBB-4F83-26A5-5C9C-82A4E16D4DA3}"/>
              </a:ext>
            </a:extLst>
          </p:cNvPr>
          <p:cNvSpPr/>
          <p:nvPr/>
        </p:nvSpPr>
        <p:spPr>
          <a:xfrm>
            <a:off x="1093028" y="4747562"/>
            <a:ext cx="10557105" cy="426761"/>
          </a:xfrm>
          <a:prstGeom prst="rightArrow">
            <a:avLst/>
          </a:prstGeom>
          <a:solidFill>
            <a:srgbClr val="3B5423"/>
          </a:solidFill>
          <a:ln w="9525">
            <a:solidFill>
              <a:srgbClr val="3B5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D5EC2A12-5DE3-78FC-D1A9-E4FAB7FAC202}"/>
              </a:ext>
            </a:extLst>
          </p:cNvPr>
          <p:cNvCxnSpPr/>
          <p:nvPr/>
        </p:nvCxnSpPr>
        <p:spPr>
          <a:xfrm>
            <a:off x="1093028" y="4884566"/>
            <a:ext cx="0" cy="458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547B2451-753F-ACF7-737A-E34B40A8061C}"/>
              </a:ext>
            </a:extLst>
          </p:cNvPr>
          <p:cNvSpPr txBox="1"/>
          <p:nvPr/>
        </p:nvSpPr>
        <p:spPr>
          <a:xfrm>
            <a:off x="881250" y="5362900"/>
            <a:ext cx="586587" cy="3376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b="1" dirty="0"/>
              <a:t>2020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FE7E0ACB-DAFD-4351-8194-FA1121687C1F}"/>
              </a:ext>
            </a:extLst>
          </p:cNvPr>
          <p:cNvCxnSpPr/>
          <p:nvPr/>
        </p:nvCxnSpPr>
        <p:spPr>
          <a:xfrm>
            <a:off x="6261953" y="4844848"/>
            <a:ext cx="0" cy="458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5F1EB307-B8D5-DB16-1852-5C01A3820FE9}"/>
              </a:ext>
            </a:extLst>
          </p:cNvPr>
          <p:cNvSpPr txBox="1"/>
          <p:nvPr/>
        </p:nvSpPr>
        <p:spPr>
          <a:xfrm>
            <a:off x="6469811" y="56761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7506A60-27CA-EE85-3B70-B951BA6A56B4}"/>
              </a:ext>
            </a:extLst>
          </p:cNvPr>
          <p:cNvSpPr txBox="1"/>
          <p:nvPr/>
        </p:nvSpPr>
        <p:spPr>
          <a:xfrm>
            <a:off x="10101470" y="5362900"/>
            <a:ext cx="701262" cy="3828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/>
              <a:t>2022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3303D46C-89B0-41D4-8CD5-3FA1D17F09BB}"/>
              </a:ext>
            </a:extLst>
          </p:cNvPr>
          <p:cNvCxnSpPr/>
          <p:nvPr/>
        </p:nvCxnSpPr>
        <p:spPr>
          <a:xfrm>
            <a:off x="10452101" y="4857018"/>
            <a:ext cx="0" cy="4584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FC4BB5D3-7D9A-05CA-FFDD-862A5F1106C5}"/>
              </a:ext>
            </a:extLst>
          </p:cNvPr>
          <p:cNvSpPr txBox="1"/>
          <p:nvPr/>
        </p:nvSpPr>
        <p:spPr>
          <a:xfrm>
            <a:off x="5051004" y="5342988"/>
            <a:ext cx="2421898" cy="6237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/>
              <a:t>2021</a:t>
            </a:r>
          </a:p>
          <a:p>
            <a:pPr algn="ctr"/>
            <a:r>
              <a:rPr lang="da-DK" b="1" dirty="0"/>
              <a:t>Første Vaccinationer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45061-54DA-3BD4-A1D7-7586C51D8996}"/>
              </a:ext>
            </a:extLst>
          </p:cNvPr>
          <p:cNvSpPr/>
          <p:nvPr/>
        </p:nvSpPr>
        <p:spPr>
          <a:xfrm>
            <a:off x="5930048" y="4844849"/>
            <a:ext cx="2523839" cy="229477"/>
          </a:xfrm>
          <a:prstGeom prst="rect">
            <a:avLst/>
          </a:prstGeom>
          <a:solidFill>
            <a:srgbClr val="FFFF00"/>
          </a:solidFill>
          <a:ln w="9525">
            <a:solidFill>
              <a:srgbClr val="3B5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65D6829-AC5F-02E5-08C2-C3BC3A6B0438}"/>
              </a:ext>
            </a:extLst>
          </p:cNvPr>
          <p:cNvSpPr txBox="1"/>
          <p:nvPr/>
        </p:nvSpPr>
        <p:spPr>
          <a:xfrm>
            <a:off x="2743200" y="57451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65CB9A3-0EC8-CEDE-AC3D-2702DAE828D3}"/>
              </a:ext>
            </a:extLst>
          </p:cNvPr>
          <p:cNvSpPr/>
          <p:nvPr/>
        </p:nvSpPr>
        <p:spPr>
          <a:xfrm>
            <a:off x="1962488" y="4823604"/>
            <a:ext cx="1826183" cy="250722"/>
          </a:xfrm>
          <a:prstGeom prst="rect">
            <a:avLst/>
          </a:prstGeom>
          <a:solidFill>
            <a:srgbClr val="FFFF00"/>
          </a:solidFill>
          <a:ln w="9525">
            <a:solidFill>
              <a:srgbClr val="3B5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A55D60A-F945-F483-379A-525B8B7AC234}"/>
              </a:ext>
            </a:extLst>
          </p:cNvPr>
          <p:cNvSpPr txBox="1"/>
          <p:nvPr/>
        </p:nvSpPr>
        <p:spPr>
          <a:xfrm>
            <a:off x="1842646" y="4835431"/>
            <a:ext cx="2065865" cy="556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b="1" dirty="0"/>
              <a:t>22.3.20 - 04.05.20</a:t>
            </a:r>
          </a:p>
          <a:p>
            <a:pPr algn="ctr"/>
            <a:r>
              <a:rPr lang="da-DK" sz="1600" b="1" dirty="0"/>
              <a:t>1. Lockdown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7E18D35-FC31-614E-0EE6-034BAF949251}"/>
              </a:ext>
            </a:extLst>
          </p:cNvPr>
          <p:cNvSpPr txBox="1"/>
          <p:nvPr/>
        </p:nvSpPr>
        <p:spPr>
          <a:xfrm>
            <a:off x="5930047" y="4844847"/>
            <a:ext cx="2560174" cy="6237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b="1" dirty="0"/>
              <a:t>02.11.20-06.05.21</a:t>
            </a:r>
          </a:p>
          <a:p>
            <a:pPr algn="ctr"/>
            <a:r>
              <a:rPr lang="da-DK" sz="1600" b="1" dirty="0"/>
              <a:t>2. Lockdown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D9D7F2-9845-1344-2A43-7D045955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32A8-A073-4223-AD34-B7CBD7CE353A}" type="datetime1">
              <a:rPr lang="de-DE" smtClean="0"/>
              <a:pPr/>
              <a:t>06.05.2024</a:t>
            </a:fld>
            <a:endParaRPr lang="de-DE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CFFE104-72D5-9E42-8848-2874D7D0E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8F962-F714-4DE5-97EC-6F8260583D3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A3ECBDC-2206-9E0C-9B14-4032AB010F95}"/>
              </a:ext>
            </a:extLst>
          </p:cNvPr>
          <p:cNvSpPr txBox="1"/>
          <p:nvPr/>
        </p:nvSpPr>
        <p:spPr>
          <a:xfrm>
            <a:off x="1715911" y="6434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pic>
        <p:nvPicPr>
          <p:cNvPr id="7" name="Picture 4" descr="06_14501 Psychotrauma">
            <a:extLst>
              <a:ext uri="{FF2B5EF4-FFF2-40B4-BE49-F238E27FC236}">
                <a16:creationId xmlns:a16="http://schemas.microsoft.com/office/drawing/2014/main" id="{22B903CB-8636-AC4F-AC50-FEA0D43C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52" y="1408675"/>
            <a:ext cx="5838871" cy="399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62D71313-E58C-4402-3B70-6BFCB1FBE984}"/>
              </a:ext>
            </a:extLst>
          </p:cNvPr>
          <p:cNvSpPr txBox="1"/>
          <p:nvPr/>
        </p:nvSpPr>
        <p:spPr>
          <a:xfrm>
            <a:off x="1090552" y="340626"/>
            <a:ext cx="6337537" cy="9156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800" b="1" dirty="0">
                <a:solidFill>
                  <a:srgbClr val="C00000"/>
                </a:solidFill>
              </a:rPr>
              <a:t>Center for Psykotraumatologi Krefeld/ Tyskland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48645F6-0F7B-3217-E604-F0BBC596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1" y="1408675"/>
            <a:ext cx="4510631" cy="150145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0C3522FF-3FB9-00DB-AA79-D24E38342504}"/>
              </a:ext>
            </a:extLst>
          </p:cNvPr>
          <p:cNvSpPr txBox="1"/>
          <p:nvPr/>
        </p:nvSpPr>
        <p:spPr>
          <a:xfrm>
            <a:off x="7104112" y="3052894"/>
            <a:ext cx="4510630" cy="22485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2400" dirty="0"/>
              <a:t>Hvad betyder pandemien for vores patienter?</a:t>
            </a:r>
          </a:p>
          <a:p>
            <a:endParaRPr lang="da-DK" sz="2400" dirty="0"/>
          </a:p>
          <a:p>
            <a:r>
              <a:rPr lang="da-DK" sz="2400" dirty="0"/>
              <a:t>Hvordan håndterer vi pandemisk stress belastning i vores behandling/ rehabilitering?</a:t>
            </a:r>
          </a:p>
        </p:txBody>
      </p:sp>
    </p:spTree>
    <p:extLst>
      <p:ext uri="{BB962C8B-B14F-4D97-AF65-F5344CB8AC3E}">
        <p14:creationId xmlns:p14="http://schemas.microsoft.com/office/powerpoint/2010/main" val="387193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indhold 2">
            <a:extLst>
              <a:ext uri="{FF2B5EF4-FFF2-40B4-BE49-F238E27FC236}">
                <a16:creationId xmlns:a16="http://schemas.microsoft.com/office/drawing/2014/main" id="{76E6203F-DE88-D981-BCA2-0F16B8D8F8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98509" y="4639733"/>
            <a:ext cx="5357482" cy="1328581"/>
          </a:xfrm>
        </p:spPr>
        <p:txBody>
          <a:bodyPr/>
          <a:lstStyle/>
          <a:p>
            <a:pPr marL="0" indent="0" algn="r">
              <a:buNone/>
            </a:pPr>
            <a:r>
              <a:rPr lang="da-DK" altLang="da-DK" sz="2000" b="1" dirty="0">
                <a:solidFill>
                  <a:srgbClr val="C00000"/>
                </a:solidFill>
              </a:rPr>
              <a:t>Udvikling</a:t>
            </a:r>
          </a:p>
          <a:p>
            <a:pPr marL="0" indent="0" algn="r">
              <a:buNone/>
            </a:pPr>
            <a:r>
              <a:rPr lang="de-DE" altLang="da-DK" sz="2000" dirty="0" err="1"/>
              <a:t>Terapeutisk</a:t>
            </a:r>
            <a:r>
              <a:rPr lang="de-DE" altLang="da-DK" sz="2000" dirty="0"/>
              <a:t> </a:t>
            </a:r>
            <a:r>
              <a:rPr lang="de-DE" altLang="da-DK" sz="2000" dirty="0" err="1"/>
              <a:t>tilgang</a:t>
            </a:r>
            <a:endParaRPr lang="de-DE" altLang="da-DK" sz="2000" dirty="0"/>
          </a:p>
          <a:p>
            <a:pPr marL="0" indent="0" algn="r">
              <a:buNone/>
            </a:pPr>
            <a:r>
              <a:rPr lang="de-DE" altLang="da-DK" sz="2000" dirty="0"/>
              <a:t> Quantitativ </a:t>
            </a:r>
            <a:r>
              <a:rPr lang="de-DE" altLang="da-DK" sz="2000" dirty="0" err="1"/>
              <a:t>tilgang</a:t>
            </a:r>
            <a:endParaRPr lang="de-DE" altLang="da-DK" sz="2000" dirty="0"/>
          </a:p>
          <a:p>
            <a:pPr marL="0" indent="0">
              <a:buNone/>
            </a:pPr>
            <a:endParaRPr lang="de-DE" altLang="da-DK" b="0" dirty="0"/>
          </a:p>
          <a:p>
            <a:pPr marL="0" indent="0">
              <a:buNone/>
            </a:pPr>
            <a:endParaRPr lang="da-DK" altLang="da-DK" dirty="0"/>
          </a:p>
        </p:txBody>
      </p:sp>
      <p:sp>
        <p:nvSpPr>
          <p:cNvPr id="18435" name="Pladsholder til slidenummer 3">
            <a:extLst>
              <a:ext uri="{FF2B5EF4-FFF2-40B4-BE49-F238E27FC236}">
                <a16:creationId xmlns:a16="http://schemas.microsoft.com/office/drawing/2014/main" id="{C22A12E2-A490-F024-1D76-4700B0D6B9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a-DK" sz="1000" b="0">
                <a:solidFill>
                  <a:srgbClr val="969696"/>
                </a:solidFill>
                <a:latin typeface="Arial Narrow" panose="020B0604020202020204" pitchFamily="34" charset="0"/>
                <a:ea typeface="ヒラギノ角ゴ Pro W3"/>
              </a:rPr>
              <a:t>Folie </a:t>
            </a:r>
            <a:fld id="{02970D36-EC1B-3844-8CE3-F4CBD33A4AA0}" type="slidenum">
              <a:rPr lang="de-DE" altLang="da-DK" sz="1000" b="0">
                <a:solidFill>
                  <a:srgbClr val="969696"/>
                </a:solidFill>
                <a:latin typeface="Arial Narrow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a-DK" sz="1000" b="0">
              <a:solidFill>
                <a:srgbClr val="969696"/>
              </a:solidFill>
              <a:latin typeface="Arial Narrow" panose="020B0604020202020204" pitchFamily="34" charset="0"/>
              <a:ea typeface="ヒラギノ角ゴ Pro W3"/>
            </a:endParaRPr>
          </a:p>
        </p:txBody>
      </p:sp>
      <p:pic>
        <p:nvPicPr>
          <p:cNvPr id="18436" name="Picture 2" descr="Buchdeckel „978-3-608-98460-6">
            <a:extLst>
              <a:ext uri="{FF2B5EF4-FFF2-40B4-BE49-F238E27FC236}">
                <a16:creationId xmlns:a16="http://schemas.microsoft.com/office/drawing/2014/main" id="{D5A403F0-A8A2-60FD-451D-9D7EF6D8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04" y="158750"/>
            <a:ext cx="1412708" cy="22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4F65DB1-47AD-DA37-3F27-E1B747D01869}"/>
              </a:ext>
            </a:extLst>
          </p:cNvPr>
          <p:cNvSpPr txBox="1"/>
          <p:nvPr/>
        </p:nvSpPr>
        <p:spPr>
          <a:xfrm>
            <a:off x="8732108" y="3899208"/>
            <a:ext cx="3459892" cy="5588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3200" b="1" dirty="0">
                <a:solidFill>
                  <a:srgbClr val="C00000"/>
                </a:solidFill>
              </a:rPr>
              <a:t>FAKT – 19 Model</a:t>
            </a:r>
          </a:p>
        </p:txBody>
      </p:sp>
    </p:spTree>
    <p:extLst>
      <p:ext uri="{BB962C8B-B14F-4D97-AF65-F5344CB8AC3E}">
        <p14:creationId xmlns:p14="http://schemas.microsoft.com/office/powerpoint/2010/main" val="177875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E4296-1860-2E09-CECB-7F0940A6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42" y="181546"/>
            <a:ext cx="11024558" cy="488759"/>
          </a:xfrm>
        </p:spPr>
        <p:txBody>
          <a:bodyPr/>
          <a:lstStyle/>
          <a:p>
            <a:r>
              <a:rPr lang="da-DK" sz="2600" dirty="0"/>
              <a:t>Anvendelse af ICF modellen på helbredstilstand under pandemien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60BE35-44B5-7F9B-F020-63B37C12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32A8-A073-4223-AD34-B7CBD7CE353A}" type="datetime1">
              <a:rPr lang="de-DE" smtClean="0"/>
              <a:pPr/>
              <a:t>06.05.2024</a:t>
            </a:fld>
            <a:endParaRPr lang="de-DE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A385D5D-3315-79A9-7A98-0BA5C303D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8F962-F714-4DE5-97EC-6F8260583D36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26" name="Picture 2" descr="Funktionsevne vurdering og ICF - Lægehåndbogen på sundhed.dk">
            <a:extLst>
              <a:ext uri="{FF2B5EF4-FFF2-40B4-BE49-F238E27FC236}">
                <a16:creationId xmlns:a16="http://schemas.microsoft.com/office/drawing/2014/main" id="{CD390E72-7D38-7064-CC79-AE67E5FE6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02" y="837119"/>
            <a:ext cx="6051547" cy="425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A417922-28D8-7B0A-7175-5715BAEA6237}"/>
              </a:ext>
            </a:extLst>
          </p:cNvPr>
          <p:cNvSpPr txBox="1"/>
          <p:nvPr/>
        </p:nvSpPr>
        <p:spPr>
          <a:xfrm>
            <a:off x="4644744" y="5086618"/>
            <a:ext cx="1552755" cy="343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b="1" dirty="0"/>
              <a:t>Lockdown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A0CE688-77D3-EEC5-7840-D27CAFC4D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39" y="4077687"/>
            <a:ext cx="13271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inesische Mauer: Neue Teilstücke des Weltwunders entdeckt - Spektrum der  Wissenschaft">
            <a:extLst>
              <a:ext uri="{FF2B5EF4-FFF2-40B4-BE49-F238E27FC236}">
                <a16:creationId xmlns:a16="http://schemas.microsoft.com/office/drawing/2014/main" id="{46C0645A-CAE4-F82B-871F-6E5875B1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68" y="4292659"/>
            <a:ext cx="2070301" cy="13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7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B3EE4D13-F315-16D5-E58C-D25E7B8F0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490" y="202670"/>
            <a:ext cx="9923849" cy="471489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rgbClr val="C00000"/>
                </a:solidFill>
              </a:rPr>
              <a:t>FACT-19-Model (</a:t>
            </a:r>
            <a:r>
              <a:rPr lang="de-DE" altLang="de-DE" sz="2400" dirty="0" err="1">
                <a:solidFill>
                  <a:srgbClr val="C00000"/>
                </a:solidFill>
              </a:rPr>
              <a:t>Operationalisering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af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pandemisk</a:t>
            </a:r>
            <a:r>
              <a:rPr lang="de-DE" altLang="de-DE" sz="2400" dirty="0">
                <a:solidFill>
                  <a:srgbClr val="C00000"/>
                </a:solidFill>
              </a:rPr>
              <a:t> </a:t>
            </a:r>
            <a:r>
              <a:rPr lang="de-DE" altLang="de-DE" sz="2400" dirty="0" err="1">
                <a:solidFill>
                  <a:srgbClr val="C00000"/>
                </a:solidFill>
              </a:rPr>
              <a:t>stressbelastning</a:t>
            </a:r>
            <a:r>
              <a:rPr lang="de-DE" altLang="de-DE" sz="2400" dirty="0">
                <a:solidFill>
                  <a:srgbClr val="C00000"/>
                </a:solidFill>
              </a:rPr>
              <a:t>)</a:t>
            </a:r>
            <a:endParaRPr lang="de-DE" altLang="de-DE" sz="3200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AA10E-4B30-8A0A-0998-59453343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490" y="1010091"/>
            <a:ext cx="2982548" cy="52779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sz="1600" b="1" dirty="0" err="1">
                <a:sym typeface="Wingdings" panose="05000000000000000000" pitchFamily="2" charset="2"/>
              </a:rPr>
              <a:t>Præ-pandemisk</a:t>
            </a:r>
            <a:r>
              <a:rPr lang="de-DE" sz="1600" b="1" dirty="0">
                <a:sym typeface="Wingdings" panose="05000000000000000000" pitchFamily="2" charset="2"/>
              </a:rPr>
              <a:t> </a:t>
            </a:r>
            <a:r>
              <a:rPr lang="de-DE" sz="1600" b="1" dirty="0" err="1">
                <a:sym typeface="Wingdings" panose="05000000000000000000" pitchFamily="2" charset="2"/>
              </a:rPr>
              <a:t>Risikofaktorer</a:t>
            </a:r>
            <a:endParaRPr lang="de-DE" sz="1600" b="1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400" dirty="0" err="1">
                <a:sym typeface="Wingdings" panose="05000000000000000000" pitchFamily="2" charset="2"/>
              </a:rPr>
              <a:t>Medicinske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risici</a:t>
            </a:r>
            <a:endParaRPr lang="de-DE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400" dirty="0" err="1">
                <a:sym typeface="Wingdings" panose="05000000000000000000" pitchFamily="2" charset="2"/>
              </a:rPr>
              <a:t>Traumatiske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oplevelser</a:t>
            </a:r>
            <a:endParaRPr lang="de-DE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sz="1400" dirty="0" err="1">
                <a:sym typeface="Wingdings" panose="05000000000000000000" pitchFamily="2" charset="2"/>
              </a:rPr>
              <a:t>Sociale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vilkår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sz="1600" b="1" dirty="0" err="1">
                <a:sym typeface="Wingdings" panose="05000000000000000000" pitchFamily="2" charset="2"/>
              </a:rPr>
              <a:t>Pandemisk</a:t>
            </a:r>
            <a:r>
              <a:rPr lang="de-DE" sz="1600" b="1" dirty="0">
                <a:sym typeface="Wingdings" panose="05000000000000000000" pitchFamily="2" charset="2"/>
              </a:rPr>
              <a:t> stress</a:t>
            </a:r>
          </a:p>
          <a:p>
            <a:pPr marL="360000" lvl="1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sz="1400" dirty="0">
                <a:sym typeface="Wingdings" panose="05000000000000000000" pitchFamily="2" charset="2"/>
              </a:rPr>
              <a:t>A </a:t>
            </a:r>
            <a:r>
              <a:rPr lang="de-DE" sz="1400" dirty="0" err="1">
                <a:sym typeface="Wingdings" panose="05000000000000000000" pitchFamily="2" charset="2"/>
              </a:rPr>
              <a:t>Dødstrussel</a:t>
            </a:r>
            <a:r>
              <a:rPr lang="de-DE" sz="1400" dirty="0">
                <a:sym typeface="Wingdings" panose="05000000000000000000" pitchFamily="2" charset="2"/>
              </a:rPr>
              <a:t>
B </a:t>
            </a:r>
            <a:r>
              <a:rPr lang="de-DE" sz="1400" dirty="0" err="1">
                <a:sym typeface="Wingdings" panose="05000000000000000000" pitchFamily="2" charset="2"/>
              </a:rPr>
              <a:t>Økonomien</a:t>
            </a:r>
            <a:r>
              <a:rPr lang="de-DE" sz="1400" dirty="0">
                <a:sym typeface="Wingdings" panose="05000000000000000000" pitchFamily="2" charset="2"/>
              </a:rPr>
              <a:t>
C Isolation
D </a:t>
            </a:r>
            <a:r>
              <a:rPr lang="de-DE" sz="1400" dirty="0" err="1">
                <a:sym typeface="Wingdings" panose="05000000000000000000" pitchFamily="2" charset="2"/>
              </a:rPr>
              <a:t>Frygt</a:t>
            </a:r>
            <a:endParaRPr lang="de-DE" sz="140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sz="1600" b="1" dirty="0" err="1">
                <a:sym typeface="Wingdings" panose="05000000000000000000" pitchFamily="2" charset="2"/>
              </a:rPr>
              <a:t>Omgivelsefaktorer</a:t>
            </a:r>
            <a:r>
              <a:rPr lang="de-DE" sz="1600" dirty="0">
                <a:sym typeface="Wingdings" panose="05000000000000000000" pitchFamily="2" charset="2"/>
              </a:rPr>
              <a:t>
       </a:t>
            </a:r>
            <a:r>
              <a:rPr lang="da-DK" sz="1600" b="0" i="0" u="none" strike="noStrike" dirty="0">
                <a:solidFill>
                  <a:srgbClr val="29271F"/>
                </a:solidFill>
                <a:effectLst/>
                <a:latin typeface="Roboto" panose="02000000000000000000" pitchFamily="2" charset="0"/>
              </a:rPr>
              <a:t>fremmende (+)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a-DK" sz="1600" b="0" i="0" u="none" strike="noStrike" dirty="0">
                <a:solidFill>
                  <a:srgbClr val="29271F"/>
                </a:solidFill>
                <a:effectLst/>
                <a:latin typeface="Roboto" panose="02000000000000000000" pitchFamily="2" charset="0"/>
              </a:rPr>
              <a:t>        Hæmmende (-)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a-DK" sz="1600" b="0" i="0" u="none" strike="noStrike" dirty="0">
                <a:solidFill>
                  <a:srgbClr val="29271F"/>
                </a:solidFill>
                <a:effectLst/>
                <a:latin typeface="Roboto" panose="02000000000000000000" pitchFamily="2" charset="0"/>
              </a:rPr>
              <a:t>på funktionsevnen.</a:t>
            </a:r>
            <a:endParaRPr lang="de-DE" sz="1800" dirty="0">
              <a:sym typeface="Wingdings" panose="05000000000000000000" pitchFamily="2" charset="2"/>
            </a:endParaRPr>
          </a:p>
        </p:txBody>
      </p:sp>
      <p:sp>
        <p:nvSpPr>
          <p:cNvPr id="15365" name="Foliennummernplatzhalter 5">
            <a:extLst>
              <a:ext uri="{FF2B5EF4-FFF2-40B4-BE49-F238E27FC236}">
                <a16:creationId xmlns:a16="http://schemas.microsoft.com/office/drawing/2014/main" id="{619691FF-F308-6372-F48E-3FAB5316F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B5765E-FF90-494E-890D-9B2AD0809419}" type="slidenum">
              <a:rPr lang="de-DE" altLang="de-DE" sz="1200" b="0">
                <a:solidFill>
                  <a:schemeClr val="accent2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 b="0">
              <a:solidFill>
                <a:schemeClr val="accent2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AB6C7C-CB0E-7565-8756-25E15BA4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193" y="801795"/>
            <a:ext cx="4692085" cy="4577953"/>
          </a:xfrm>
          <a:prstGeom prst="triangle">
            <a:avLst/>
          </a:prstGeom>
        </p:spPr>
      </p:pic>
      <p:sp>
        <p:nvSpPr>
          <p:cNvPr id="15370" name="Textfeld 12">
            <a:extLst>
              <a:ext uri="{FF2B5EF4-FFF2-40B4-BE49-F238E27FC236}">
                <a16:creationId xmlns:a16="http://schemas.microsoft.com/office/drawing/2014/main" id="{CA40CEB2-BBA5-106A-1370-5CB0AF69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310" y="5379748"/>
            <a:ext cx="311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1400" dirty="0">
                <a:solidFill>
                  <a:srgbClr val="2B586C"/>
                </a:solidFill>
              </a:rPr>
              <a:t>(Bering, </a:t>
            </a:r>
            <a:r>
              <a:rPr lang="de-DE" altLang="de-DE" sz="1400" dirty="0" err="1">
                <a:solidFill>
                  <a:srgbClr val="2B586C"/>
                </a:solidFill>
              </a:rPr>
              <a:t>Schedlich</a:t>
            </a:r>
            <a:r>
              <a:rPr lang="de-DE" altLang="de-DE" sz="1400" dirty="0">
                <a:solidFill>
                  <a:srgbClr val="2B586C"/>
                </a:solidFill>
              </a:rPr>
              <a:t> &amp; Zurek, 2020)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E912A74-7D61-1B72-1ED0-238DFC6A2C75}"/>
              </a:ext>
            </a:extLst>
          </p:cNvPr>
          <p:cNvSpPr txBox="1"/>
          <p:nvPr/>
        </p:nvSpPr>
        <p:spPr>
          <a:xfrm>
            <a:off x="9168738" y="2830537"/>
            <a:ext cx="2622216" cy="307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FACT-19 Spørgeskema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824E0D6-B2FA-8771-16FC-424D00606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151" y="3274541"/>
            <a:ext cx="1641803" cy="201588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DD63621-85E5-7E73-D7C0-7AD97FD4B2C9}"/>
              </a:ext>
            </a:extLst>
          </p:cNvPr>
          <p:cNvSpPr txBox="1"/>
          <p:nvPr/>
        </p:nvSpPr>
        <p:spPr>
          <a:xfrm>
            <a:off x="9464045" y="5297016"/>
            <a:ext cx="2434595" cy="307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10Q Stressbarometer</a:t>
            </a:r>
          </a:p>
          <a:p>
            <a:r>
              <a:rPr lang="da-DK" b="1" dirty="0">
                <a:solidFill>
                  <a:srgbClr val="C00000"/>
                </a:solidFill>
              </a:rPr>
              <a:t>Screening instrument</a:t>
            </a:r>
          </a:p>
        </p:txBody>
      </p:sp>
      <p:pic>
        <p:nvPicPr>
          <p:cNvPr id="8" name="Billede 2">
            <a:extLst>
              <a:ext uri="{FF2B5EF4-FFF2-40B4-BE49-F238E27FC236}">
                <a16:creationId xmlns:a16="http://schemas.microsoft.com/office/drawing/2014/main" id="{0292CBD1-60FD-58FB-F054-FA20F3021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38" y="878039"/>
            <a:ext cx="2567120" cy="181646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3A605B2-0558-642F-7DD5-4C6F569F294F}"/>
              </a:ext>
            </a:extLst>
          </p:cNvPr>
          <p:cNvSpPr txBox="1"/>
          <p:nvPr/>
        </p:nvSpPr>
        <p:spPr>
          <a:xfrm>
            <a:off x="5870435" y="2204857"/>
            <a:ext cx="1117600" cy="779668"/>
          </a:xfrm>
          <a:prstGeom prst="rect">
            <a:avLst/>
          </a:prstGeom>
          <a:solidFill>
            <a:srgbClr val="9EE8E3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200" dirty="0" err="1"/>
              <a:t>Risiko-faktorer</a:t>
            </a:r>
            <a:endParaRPr lang="da-DK" sz="22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50D6740-7D72-3292-7D79-197A606D32FA}"/>
              </a:ext>
            </a:extLst>
          </p:cNvPr>
          <p:cNvSpPr txBox="1"/>
          <p:nvPr/>
        </p:nvSpPr>
        <p:spPr>
          <a:xfrm>
            <a:off x="8759952" y="37673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C8BE60B-7340-4BFC-CF3F-86F2A3C4CD2D}"/>
              </a:ext>
            </a:extLst>
          </p:cNvPr>
          <p:cNvSpPr txBox="1"/>
          <p:nvPr/>
        </p:nvSpPr>
        <p:spPr>
          <a:xfrm>
            <a:off x="6859744" y="4472444"/>
            <a:ext cx="1408176" cy="779668"/>
          </a:xfrm>
          <a:prstGeom prst="rect">
            <a:avLst/>
          </a:prstGeom>
          <a:solidFill>
            <a:srgbClr val="A6EDE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200" dirty="0"/>
              <a:t>Kontekst- faktorer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8B7738F-A07A-2A5B-AFCB-2F7B3F5E02A1}"/>
              </a:ext>
            </a:extLst>
          </p:cNvPr>
          <p:cNvSpPr txBox="1"/>
          <p:nvPr/>
        </p:nvSpPr>
        <p:spPr>
          <a:xfrm>
            <a:off x="4654083" y="4267201"/>
            <a:ext cx="1216352" cy="970080"/>
          </a:xfrm>
          <a:prstGeom prst="rect">
            <a:avLst/>
          </a:prstGeom>
          <a:solidFill>
            <a:srgbClr val="A6EDE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200" dirty="0"/>
              <a:t>Pan-</a:t>
            </a:r>
          </a:p>
          <a:p>
            <a:pPr algn="ctr"/>
            <a:r>
              <a:rPr lang="da-DK" sz="2200" dirty="0" err="1"/>
              <a:t>demisk</a:t>
            </a:r>
            <a:r>
              <a:rPr lang="da-DK" sz="2200" dirty="0"/>
              <a:t> stress</a:t>
            </a:r>
          </a:p>
        </p:txBody>
      </p:sp>
    </p:spTree>
    <p:extLst>
      <p:ext uri="{BB962C8B-B14F-4D97-AF65-F5344CB8AC3E}">
        <p14:creationId xmlns:p14="http://schemas.microsoft.com/office/powerpoint/2010/main" val="178102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dsholder til indhold 2">
            <a:extLst>
              <a:ext uri="{FF2B5EF4-FFF2-40B4-BE49-F238E27FC236}">
                <a16:creationId xmlns:a16="http://schemas.microsoft.com/office/drawing/2014/main" id="{76E6203F-DE88-D981-BCA2-0F16B8D8F8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98509" y="4639733"/>
            <a:ext cx="5357482" cy="1328581"/>
          </a:xfrm>
        </p:spPr>
        <p:txBody>
          <a:bodyPr/>
          <a:lstStyle/>
          <a:p>
            <a:pPr marL="0" indent="0" algn="r">
              <a:buNone/>
            </a:pPr>
            <a:r>
              <a:rPr lang="da-DK" altLang="da-DK" sz="2000" dirty="0"/>
              <a:t>Udvikling</a:t>
            </a:r>
          </a:p>
          <a:p>
            <a:pPr marL="0" indent="0" algn="r">
              <a:buNone/>
            </a:pPr>
            <a:r>
              <a:rPr lang="de-DE" altLang="da-DK" sz="2000" b="1" dirty="0" err="1">
                <a:solidFill>
                  <a:srgbClr val="C00000"/>
                </a:solidFill>
              </a:rPr>
              <a:t>Terapeutisk</a:t>
            </a:r>
            <a:r>
              <a:rPr lang="de-DE" altLang="da-DK" sz="2000" b="1" dirty="0">
                <a:solidFill>
                  <a:srgbClr val="C00000"/>
                </a:solidFill>
              </a:rPr>
              <a:t> </a:t>
            </a:r>
            <a:r>
              <a:rPr lang="de-DE" altLang="da-DK" sz="2000" b="1" dirty="0" err="1">
                <a:solidFill>
                  <a:srgbClr val="C00000"/>
                </a:solidFill>
              </a:rPr>
              <a:t>tilgang</a:t>
            </a:r>
            <a:endParaRPr lang="de-DE" altLang="da-DK" sz="2000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de-DE" altLang="da-DK" sz="2000" dirty="0"/>
              <a:t> Quantitativ </a:t>
            </a:r>
            <a:r>
              <a:rPr lang="de-DE" altLang="da-DK" sz="2000" dirty="0" err="1"/>
              <a:t>tilgang</a:t>
            </a:r>
            <a:endParaRPr lang="de-DE" altLang="da-DK" sz="2000" dirty="0"/>
          </a:p>
          <a:p>
            <a:pPr marL="0" indent="0">
              <a:buNone/>
            </a:pPr>
            <a:endParaRPr lang="de-DE" altLang="da-DK" b="0" dirty="0"/>
          </a:p>
          <a:p>
            <a:pPr marL="0" indent="0">
              <a:buNone/>
            </a:pPr>
            <a:endParaRPr lang="da-DK" altLang="da-DK" dirty="0"/>
          </a:p>
        </p:txBody>
      </p:sp>
      <p:sp>
        <p:nvSpPr>
          <p:cNvPr id="18435" name="Pladsholder til slidenummer 3">
            <a:extLst>
              <a:ext uri="{FF2B5EF4-FFF2-40B4-BE49-F238E27FC236}">
                <a16:creationId xmlns:a16="http://schemas.microsoft.com/office/drawing/2014/main" id="{C22A12E2-A490-F024-1D76-4700B0D6B9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a-DK" sz="1000" b="0">
                <a:solidFill>
                  <a:srgbClr val="969696"/>
                </a:solidFill>
                <a:latin typeface="Arial Narrow" panose="020B0604020202020204" pitchFamily="34" charset="0"/>
                <a:ea typeface="ヒラギノ角ゴ Pro W3"/>
              </a:rPr>
              <a:t>Folie </a:t>
            </a:r>
            <a:fld id="{02970D36-EC1B-3844-8CE3-F4CBD33A4AA0}" type="slidenum">
              <a:rPr lang="de-DE" altLang="da-DK" sz="1000" b="0">
                <a:solidFill>
                  <a:srgbClr val="969696"/>
                </a:solidFill>
                <a:latin typeface="Arial Narrow" panose="020B0604020202020204" pitchFamily="34" charset="0"/>
                <a:ea typeface="ヒラギノ角ゴ Pro W3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a-DK" sz="1000" b="0">
              <a:solidFill>
                <a:srgbClr val="969696"/>
              </a:solidFill>
              <a:latin typeface="Arial Narrow" panose="020B0604020202020204" pitchFamily="34" charset="0"/>
              <a:ea typeface="ヒラギノ角ゴ Pro W3"/>
            </a:endParaRPr>
          </a:p>
        </p:txBody>
      </p:sp>
      <p:pic>
        <p:nvPicPr>
          <p:cNvPr id="18436" name="Picture 2" descr="Buchdeckel „978-3-608-98460-6">
            <a:extLst>
              <a:ext uri="{FF2B5EF4-FFF2-40B4-BE49-F238E27FC236}">
                <a16:creationId xmlns:a16="http://schemas.microsoft.com/office/drawing/2014/main" id="{D5A403F0-A8A2-60FD-451D-9D7EF6D8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04" y="158750"/>
            <a:ext cx="1412708" cy="22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4F65DB1-47AD-DA37-3F27-E1B747D01869}"/>
              </a:ext>
            </a:extLst>
          </p:cNvPr>
          <p:cNvSpPr txBox="1"/>
          <p:nvPr/>
        </p:nvSpPr>
        <p:spPr>
          <a:xfrm>
            <a:off x="8732108" y="3899208"/>
            <a:ext cx="3459892" cy="5588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3200" b="1" dirty="0">
                <a:solidFill>
                  <a:srgbClr val="C00000"/>
                </a:solidFill>
              </a:rPr>
              <a:t>FAKT – 19 Model</a:t>
            </a:r>
          </a:p>
        </p:txBody>
      </p:sp>
    </p:spTree>
    <p:extLst>
      <p:ext uri="{BB962C8B-B14F-4D97-AF65-F5344CB8AC3E}">
        <p14:creationId xmlns:p14="http://schemas.microsoft.com/office/powerpoint/2010/main" val="145299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6D6E1AF4-85BA-128F-5D63-960B46345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286" y="322070"/>
            <a:ext cx="7392876" cy="553478"/>
          </a:xfrm>
        </p:spPr>
        <p:txBody>
          <a:bodyPr/>
          <a:lstStyle/>
          <a:p>
            <a:pPr eaLnBrk="1" hangingPunct="1"/>
            <a:r>
              <a:rPr lang="de-DE" altLang="de-DE" sz="2800" dirty="0" err="1">
                <a:solidFill>
                  <a:srgbClr val="C00000"/>
                </a:solidFill>
              </a:rPr>
              <a:t>Dimensioner</a:t>
            </a:r>
            <a:r>
              <a:rPr lang="de-DE" altLang="de-DE" sz="2800" dirty="0">
                <a:solidFill>
                  <a:srgbClr val="C00000"/>
                </a:solidFill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</a:rPr>
              <a:t>pandemisk</a:t>
            </a:r>
            <a:r>
              <a:rPr lang="de-DE" altLang="de-DE" sz="2800" dirty="0">
                <a:solidFill>
                  <a:srgbClr val="C00000"/>
                </a:solidFill>
              </a:rPr>
              <a:t> </a:t>
            </a:r>
            <a:r>
              <a:rPr lang="de-DE" altLang="de-DE" sz="2800" dirty="0" err="1">
                <a:solidFill>
                  <a:srgbClr val="C00000"/>
                </a:solidFill>
              </a:rPr>
              <a:t>stressbelastning</a:t>
            </a:r>
            <a:endParaRPr lang="de-DE" altLang="de-DE" sz="3600" dirty="0">
              <a:solidFill>
                <a:srgbClr val="C00000"/>
              </a:solidFill>
            </a:endParaRPr>
          </a:p>
        </p:txBody>
      </p:sp>
      <p:sp>
        <p:nvSpPr>
          <p:cNvPr id="27651" name="Inhaltsplatzhalter 2">
            <a:extLst>
              <a:ext uri="{FF2B5EF4-FFF2-40B4-BE49-F238E27FC236}">
                <a16:creationId xmlns:a16="http://schemas.microsoft.com/office/drawing/2014/main" id="{0ED21F45-6F29-ADE3-A24C-84EC5BAE87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6319" y="1827547"/>
            <a:ext cx="2333883" cy="3164584"/>
          </a:xfrm>
        </p:spPr>
        <p:txBody>
          <a:bodyPr/>
          <a:lstStyle/>
          <a:p>
            <a:pPr marL="0" indent="0">
              <a:buNone/>
            </a:pPr>
            <a:r>
              <a:rPr lang="de-DE" altLang="da-DK" sz="2000" dirty="0"/>
              <a:t>A = </a:t>
            </a:r>
            <a:r>
              <a:rPr lang="de-DE" altLang="da-DK" sz="2000" dirty="0" err="1"/>
              <a:t>Dødstrussel</a:t>
            </a:r>
            <a:endParaRPr lang="de-DE" altLang="da-DK" sz="2000" dirty="0"/>
          </a:p>
          <a:p>
            <a:pPr marL="0" indent="0">
              <a:buNone/>
            </a:pPr>
            <a:endParaRPr lang="de-DE" altLang="da-DK" sz="2000" dirty="0"/>
          </a:p>
          <a:p>
            <a:pPr marL="0" indent="0">
              <a:buNone/>
            </a:pPr>
            <a:r>
              <a:rPr lang="de-DE" altLang="da-DK" sz="2000" dirty="0"/>
              <a:t>B = </a:t>
            </a:r>
            <a:r>
              <a:rPr lang="de-DE" altLang="da-DK" sz="2000" dirty="0" err="1"/>
              <a:t>Økonomi</a:t>
            </a:r>
            <a:endParaRPr lang="de-DE" altLang="da-DK" sz="2000" dirty="0"/>
          </a:p>
          <a:p>
            <a:pPr marL="0" indent="0">
              <a:buNone/>
            </a:pPr>
            <a:endParaRPr lang="de-DE" altLang="da-DK" sz="2000" dirty="0"/>
          </a:p>
          <a:p>
            <a:pPr marL="0" indent="0">
              <a:buNone/>
            </a:pPr>
            <a:r>
              <a:rPr lang="de-DE" altLang="da-DK" sz="2000" dirty="0"/>
              <a:t>C = Isolation</a:t>
            </a:r>
          </a:p>
          <a:p>
            <a:pPr marL="0" indent="0">
              <a:buNone/>
            </a:pPr>
            <a:endParaRPr lang="de-DE" altLang="da-DK" sz="2000" dirty="0"/>
          </a:p>
          <a:p>
            <a:pPr marL="0" indent="0">
              <a:buNone/>
            </a:pPr>
            <a:r>
              <a:rPr lang="de-DE" altLang="da-DK" sz="2000" dirty="0"/>
              <a:t>D = </a:t>
            </a:r>
            <a:r>
              <a:rPr lang="de-DE" altLang="da-DK" sz="2000" dirty="0" err="1"/>
              <a:t>Frygt</a:t>
            </a:r>
            <a:endParaRPr lang="de-DE" altLang="da-DK" sz="2000" dirty="0"/>
          </a:p>
        </p:txBody>
      </p:sp>
      <p:sp>
        <p:nvSpPr>
          <p:cNvPr id="27652" name="Foliennummernplatzhalter 6">
            <a:extLst>
              <a:ext uri="{FF2B5EF4-FFF2-40B4-BE49-F238E27FC236}">
                <a16:creationId xmlns:a16="http://schemas.microsoft.com/office/drawing/2014/main" id="{A881C863-D613-5246-B1D8-93988F091B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130BC-C7F9-C046-B5AC-491DB14E2A91}" type="slidenum">
              <a:rPr lang="de-DE" altLang="de-DE" sz="1200" b="0">
                <a:solidFill>
                  <a:schemeClr val="accent2"/>
                </a:solidFill>
                <a:ea typeface="ヒラギノ角ゴ Pro W3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 b="0">
              <a:solidFill>
                <a:schemeClr val="accent2"/>
              </a:solidFill>
              <a:ea typeface="ヒラギノ角ゴ Pro W3"/>
            </a:endParaRPr>
          </a:p>
        </p:txBody>
      </p:sp>
      <p:sp>
        <p:nvSpPr>
          <p:cNvPr id="2" name="Højre klammeparentes 1">
            <a:extLst>
              <a:ext uri="{FF2B5EF4-FFF2-40B4-BE49-F238E27FC236}">
                <a16:creationId xmlns:a16="http://schemas.microsoft.com/office/drawing/2014/main" id="{F3A48664-30FE-7968-B8BC-30BFFA6D712D}"/>
              </a:ext>
            </a:extLst>
          </p:cNvPr>
          <p:cNvSpPr/>
          <p:nvPr/>
        </p:nvSpPr>
        <p:spPr>
          <a:xfrm>
            <a:off x="8755065" y="1832491"/>
            <a:ext cx="936624" cy="2821695"/>
          </a:xfrm>
          <a:prstGeom prst="rightBrace">
            <a:avLst>
              <a:gd name="adj1" fmla="val 8333"/>
              <a:gd name="adj2" fmla="val 7461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21C9EBD0-2428-701C-E15E-0E0F076C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719" y="1940011"/>
            <a:ext cx="2656281" cy="2591669"/>
          </a:xfrm>
          <a:prstGeom prst="triangle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3D7D512-C7C2-2674-3E8A-A09B8A90EA9C}"/>
              </a:ext>
            </a:extLst>
          </p:cNvPr>
          <p:cNvSpPr txBox="1"/>
          <p:nvPr/>
        </p:nvSpPr>
        <p:spPr>
          <a:xfrm>
            <a:off x="1507524" y="23477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grpSp>
        <p:nvGrpSpPr>
          <p:cNvPr id="5" name="Gruppieren 6">
            <a:extLst>
              <a:ext uri="{FF2B5EF4-FFF2-40B4-BE49-F238E27FC236}">
                <a16:creationId xmlns:a16="http://schemas.microsoft.com/office/drawing/2014/main" id="{47F38F57-F6B4-B73F-00B5-E14D41162D46}"/>
              </a:ext>
            </a:extLst>
          </p:cNvPr>
          <p:cNvGrpSpPr>
            <a:grpSpLocks/>
          </p:cNvGrpSpPr>
          <p:nvPr/>
        </p:nvGrpSpPr>
        <p:grpSpPr bwMode="auto">
          <a:xfrm>
            <a:off x="1328843" y="1619139"/>
            <a:ext cx="4027488" cy="3581400"/>
            <a:chOff x="1907704" y="908720"/>
            <a:chExt cx="5278736" cy="4968552"/>
          </a:xfrm>
        </p:grpSpPr>
        <p:sp>
          <p:nvSpPr>
            <p:cNvPr id="6" name="Ellipse 1">
              <a:extLst>
                <a:ext uri="{FF2B5EF4-FFF2-40B4-BE49-F238E27FC236}">
                  <a16:creationId xmlns:a16="http://schemas.microsoft.com/office/drawing/2014/main" id="{82704161-6182-1E91-3BCA-C57DD69E1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704" y="908720"/>
              <a:ext cx="5112568" cy="4968552"/>
            </a:xfrm>
            <a:prstGeom prst="ellipse">
              <a:avLst/>
            </a:prstGeom>
            <a:noFill/>
            <a:ln w="76200" cmpd="tri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 b="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</a:endParaRPr>
            </a:p>
          </p:txBody>
        </p:sp>
        <p:sp>
          <p:nvSpPr>
            <p:cNvPr id="7" name="Ellipse 3">
              <a:extLst>
                <a:ext uri="{FF2B5EF4-FFF2-40B4-BE49-F238E27FC236}">
                  <a16:creationId xmlns:a16="http://schemas.microsoft.com/office/drawing/2014/main" id="{179C44BD-0F86-64C7-E8CE-0ED4DB953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3062288"/>
              <a:ext cx="647700" cy="6477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 b="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</a:endParaRPr>
            </a:p>
          </p:txBody>
        </p:sp>
        <p:sp>
          <p:nvSpPr>
            <p:cNvPr id="8" name="Ellipse 5">
              <a:extLst>
                <a:ext uri="{FF2B5EF4-FFF2-40B4-BE49-F238E27FC236}">
                  <a16:creationId xmlns:a16="http://schemas.microsoft.com/office/drawing/2014/main" id="{1CFA645A-428E-12F7-520E-B38126319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694" y="1535584"/>
              <a:ext cx="3787272" cy="3715394"/>
            </a:xfrm>
            <a:prstGeom prst="ellipse">
              <a:avLst/>
            </a:prstGeom>
            <a:noFill/>
            <a:ln w="107950" cmpd="tri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 b="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</a:endParaRPr>
            </a:p>
          </p:txBody>
        </p:sp>
        <p:sp>
          <p:nvSpPr>
            <p:cNvPr id="9" name="Ellipse 10">
              <a:extLst>
                <a:ext uri="{FF2B5EF4-FFF2-40B4-BE49-F238E27FC236}">
                  <a16:creationId xmlns:a16="http://schemas.microsoft.com/office/drawing/2014/main" id="{E1268493-2A32-2F4D-3E9E-25393C508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483" y="2299418"/>
              <a:ext cx="2281695" cy="2187726"/>
            </a:xfrm>
            <a:prstGeom prst="ellipse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400" b="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</a:endParaRPr>
            </a:p>
          </p:txBody>
        </p:sp>
        <p:sp>
          <p:nvSpPr>
            <p:cNvPr id="10" name="Textfeld 11">
              <a:extLst>
                <a:ext uri="{FF2B5EF4-FFF2-40B4-BE49-F238E27FC236}">
                  <a16:creationId xmlns:a16="http://schemas.microsoft.com/office/drawing/2014/main" id="{5CAB790E-20D2-3A62-7EB8-5671A9111475}"/>
                </a:ext>
              </a:extLst>
            </p:cNvPr>
            <p:cNvSpPr txBox="1"/>
            <p:nvPr/>
          </p:nvSpPr>
          <p:spPr>
            <a:xfrm>
              <a:off x="6069104" y="4558052"/>
              <a:ext cx="1117336" cy="4624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b="1" dirty="0">
                  <a:latin typeface="+mn-lt"/>
                </a:rPr>
                <a:t>D</a:t>
              </a:r>
            </a:p>
          </p:txBody>
        </p:sp>
        <p:sp>
          <p:nvSpPr>
            <p:cNvPr id="11" name="Textfeld 12">
              <a:extLst>
                <a:ext uri="{FF2B5EF4-FFF2-40B4-BE49-F238E27FC236}">
                  <a16:creationId xmlns:a16="http://schemas.microsoft.com/office/drawing/2014/main" id="{F6CA7D0C-2318-2BE8-37CE-DBB09FED76BC}"/>
                </a:ext>
              </a:extLst>
            </p:cNvPr>
            <p:cNvSpPr txBox="1"/>
            <p:nvPr/>
          </p:nvSpPr>
          <p:spPr>
            <a:xfrm>
              <a:off x="5567656" y="4177041"/>
              <a:ext cx="811473" cy="46029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b="1" dirty="0">
                  <a:latin typeface="+mn-lt"/>
                </a:rPr>
                <a:t>C</a:t>
              </a:r>
            </a:p>
          </p:txBody>
        </p:sp>
        <p:sp>
          <p:nvSpPr>
            <p:cNvPr id="12" name="Textfeld 13">
              <a:extLst>
                <a:ext uri="{FF2B5EF4-FFF2-40B4-BE49-F238E27FC236}">
                  <a16:creationId xmlns:a16="http://schemas.microsoft.com/office/drawing/2014/main" id="{9F99C11D-7E1C-5294-BEAC-92422F43FB52}"/>
                </a:ext>
              </a:extLst>
            </p:cNvPr>
            <p:cNvSpPr txBox="1"/>
            <p:nvPr/>
          </p:nvSpPr>
          <p:spPr>
            <a:xfrm>
              <a:off x="5020431" y="3793828"/>
              <a:ext cx="603403" cy="47791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b="1" dirty="0">
                  <a:latin typeface="+mn-lt"/>
                </a:rPr>
                <a:t>B</a:t>
              </a:r>
            </a:p>
          </p:txBody>
        </p:sp>
        <p:sp>
          <p:nvSpPr>
            <p:cNvPr id="13" name="Textfeld 14">
              <a:extLst>
                <a:ext uri="{FF2B5EF4-FFF2-40B4-BE49-F238E27FC236}">
                  <a16:creationId xmlns:a16="http://schemas.microsoft.com/office/drawing/2014/main" id="{6CF52A7F-1EE8-4288-1CB1-70A1427CAE7E}"/>
                </a:ext>
              </a:extLst>
            </p:cNvPr>
            <p:cNvSpPr txBox="1"/>
            <p:nvPr/>
          </p:nvSpPr>
          <p:spPr>
            <a:xfrm>
              <a:off x="3905176" y="3161748"/>
              <a:ext cx="1117336" cy="462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sp>
        <p:nvSpPr>
          <p:cNvPr id="14" name="Tekstfelt 13">
            <a:extLst>
              <a:ext uri="{FF2B5EF4-FFF2-40B4-BE49-F238E27FC236}">
                <a16:creationId xmlns:a16="http://schemas.microsoft.com/office/drawing/2014/main" id="{12BE535E-8CCF-6074-E2D9-40626A8111D8}"/>
              </a:ext>
            </a:extLst>
          </p:cNvPr>
          <p:cNvSpPr txBox="1"/>
          <p:nvPr/>
        </p:nvSpPr>
        <p:spPr>
          <a:xfrm>
            <a:off x="8637373" y="55358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A4E75E8D-85B3-9C26-27BB-B0AD347DC411}"/>
              </a:ext>
            </a:extLst>
          </p:cNvPr>
          <p:cNvSpPr txBox="1"/>
          <p:nvPr/>
        </p:nvSpPr>
        <p:spPr>
          <a:xfrm>
            <a:off x="9749481" y="7414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itel 1">
            <a:extLst>
              <a:ext uri="{FF2B5EF4-FFF2-40B4-BE49-F238E27FC236}">
                <a16:creationId xmlns:a16="http://schemas.microsoft.com/office/drawing/2014/main" id="{C6CB191B-8659-594C-9A93-CF10417B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4600" y="286139"/>
            <a:ext cx="5831615" cy="600075"/>
          </a:xfrm>
        </p:spPr>
        <p:txBody>
          <a:bodyPr/>
          <a:lstStyle/>
          <a:p>
            <a:pPr eaLnBrk="1" hangingPunct="1"/>
            <a:r>
              <a:rPr lang="de-DE" altLang="de-DE" sz="3200" dirty="0" err="1">
                <a:solidFill>
                  <a:srgbClr val="C00000"/>
                </a:solidFill>
              </a:rPr>
              <a:t>Terapeutiske</a:t>
            </a:r>
            <a:r>
              <a:rPr lang="de-DE" altLang="de-DE" sz="3200" dirty="0">
                <a:solidFill>
                  <a:srgbClr val="C00000"/>
                </a:solidFill>
              </a:rPr>
              <a:t> </a:t>
            </a:r>
            <a:r>
              <a:rPr lang="de-DE" altLang="de-DE" sz="3200" dirty="0" err="1">
                <a:solidFill>
                  <a:srgbClr val="C00000"/>
                </a:solidFill>
              </a:rPr>
              <a:t>interventioner</a:t>
            </a:r>
            <a:endParaRPr lang="de-DE" altLang="de-DE" sz="3200" dirty="0">
              <a:solidFill>
                <a:srgbClr val="C00000"/>
              </a:solidFill>
            </a:endParaRPr>
          </a:p>
        </p:txBody>
      </p:sp>
      <p:sp>
        <p:nvSpPr>
          <p:cNvPr id="36871" name="Foliennummernplatzhalter 6">
            <a:extLst>
              <a:ext uri="{FF2B5EF4-FFF2-40B4-BE49-F238E27FC236}">
                <a16:creationId xmlns:a16="http://schemas.microsoft.com/office/drawing/2014/main" id="{05EB5353-05C3-7E38-B7A0-C6FFBA0E5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-"/>
              <a:defRPr sz="24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›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2B586C"/>
                </a:solidFill>
                <a:latin typeface="Arial" panose="020B0604020202020204" pitchFamily="34" charset="0"/>
                <a:ea typeface="Batang" panose="02030600000101010101" pitchFamily="18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24A252-2152-2E43-BD0A-7F2161A828D8}" type="slidenum">
              <a:rPr lang="de-DE" altLang="de-DE" sz="1200" b="0">
                <a:solidFill>
                  <a:schemeClr val="accent2"/>
                </a:solidFill>
                <a:ea typeface="ヒラギノ角ゴ Pro W3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200" b="0">
              <a:solidFill>
                <a:schemeClr val="accent2"/>
              </a:solidFill>
              <a:ea typeface="ヒラギノ角ゴ Pro W3"/>
            </a:endParaRPr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89971EBE-1861-2BD8-429B-D556EFB5C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84" y="1592742"/>
            <a:ext cx="5831615" cy="3885505"/>
          </a:xfr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DB896694-6AB7-4F0D-884D-CF00C6162ADF}"/>
              </a:ext>
            </a:extLst>
          </p:cNvPr>
          <p:cNvGrpSpPr/>
          <p:nvPr/>
        </p:nvGrpSpPr>
        <p:grpSpPr>
          <a:xfrm>
            <a:off x="5892376" y="1581218"/>
            <a:ext cx="6212917" cy="3885505"/>
            <a:chOff x="2473325" y="1298576"/>
            <a:chExt cx="6600826" cy="3829050"/>
          </a:xfrm>
        </p:grpSpPr>
        <p:sp>
          <p:nvSpPr>
            <p:cNvPr id="36866" name="Rechteck: abgerundete Ecken 28">
              <a:extLst>
                <a:ext uri="{FF2B5EF4-FFF2-40B4-BE49-F238E27FC236}">
                  <a16:creationId xmlns:a16="http://schemas.microsoft.com/office/drawing/2014/main" id="{D8856216-1F2C-C42B-550B-5C3AFF87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3209945"/>
              <a:ext cx="3271838" cy="1914525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ea typeface="ヒラギノ角ゴ Pro W3"/>
              </a:endParaRPr>
            </a:p>
          </p:txBody>
        </p:sp>
        <p:sp>
          <p:nvSpPr>
            <p:cNvPr id="36867" name="Rechteck: abgerundete Ecken 29">
              <a:extLst>
                <a:ext uri="{FF2B5EF4-FFF2-40B4-BE49-F238E27FC236}">
                  <a16:creationId xmlns:a16="http://schemas.microsoft.com/office/drawing/2014/main" id="{80AC3058-62D9-3D4E-1F55-5793530EC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39" y="3213101"/>
              <a:ext cx="3271837" cy="1914525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 dirty="0">
                <a:solidFill>
                  <a:schemeClr val="tx1"/>
                </a:solidFill>
                <a:ea typeface="ヒラギノ角ゴ Pro W3"/>
              </a:endParaRPr>
            </a:p>
          </p:txBody>
        </p:sp>
        <p:sp>
          <p:nvSpPr>
            <p:cNvPr id="36868" name="Rechteck: abgerundete Ecken 27">
              <a:extLst>
                <a:ext uri="{FF2B5EF4-FFF2-40B4-BE49-F238E27FC236}">
                  <a16:creationId xmlns:a16="http://schemas.microsoft.com/office/drawing/2014/main" id="{402F4D73-8795-F3BA-A209-F366F3468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625" y="1298576"/>
              <a:ext cx="3271838" cy="1914525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ea typeface="ヒラギノ角ゴ Pro W3"/>
              </a:endParaRPr>
            </a:p>
          </p:txBody>
        </p:sp>
        <p:sp>
          <p:nvSpPr>
            <p:cNvPr id="36869" name="Rechteck: abgerundete Ecken 23">
              <a:extLst>
                <a:ext uri="{FF2B5EF4-FFF2-40B4-BE49-F238E27FC236}">
                  <a16:creationId xmlns:a16="http://schemas.microsoft.com/office/drawing/2014/main" id="{A7EEAC08-668F-ADFA-1813-30863B38D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550" y="1298576"/>
              <a:ext cx="3271838" cy="1914525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ea typeface="ヒラギノ角ゴ Pro W3"/>
              </a:endParaRPr>
            </a:p>
          </p:txBody>
        </p:sp>
        <p:sp>
          <p:nvSpPr>
            <p:cNvPr id="2" name="Flussdiagramm: Verbinder 1">
              <a:extLst>
                <a:ext uri="{FF2B5EF4-FFF2-40B4-BE49-F238E27FC236}">
                  <a16:creationId xmlns:a16="http://schemas.microsoft.com/office/drawing/2014/main" id="{04220CC7-C519-493A-8332-144BB989C207}"/>
                </a:ext>
              </a:extLst>
            </p:cNvPr>
            <p:cNvSpPr/>
            <p:nvPr/>
          </p:nvSpPr>
          <p:spPr bwMode="auto">
            <a:xfrm>
              <a:off x="3949701" y="1557339"/>
              <a:ext cx="3636963" cy="3311525"/>
            </a:xfrm>
            <a:prstGeom prst="flowChartConnector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9999"/>
                </a:solidFill>
                <a:latin typeface="Arial" charset="0"/>
                <a:ea typeface="ヒラギノ角ゴ Pro W3" pitchFamily="-112" charset="-128"/>
              </a:endParaRPr>
            </a:p>
          </p:txBody>
        </p:sp>
        <p:sp>
          <p:nvSpPr>
            <p:cNvPr id="36873" name="Textfeld 2">
              <a:extLst>
                <a:ext uri="{FF2B5EF4-FFF2-40B4-BE49-F238E27FC236}">
                  <a16:creationId xmlns:a16="http://schemas.microsoft.com/office/drawing/2014/main" id="{D16B1D30-447D-6609-EFC9-01EE6955D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279" y="2419323"/>
              <a:ext cx="1657704" cy="63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800" dirty="0">
                  <a:ea typeface="ヒラギノ角ゴ Pro W3"/>
                </a:rPr>
                <a:t>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800" dirty="0" err="1">
                  <a:ea typeface="ヒラギノ角ゴ Pro W3"/>
                </a:rPr>
                <a:t>Dødstrussel</a:t>
              </a:r>
              <a:endParaRPr lang="de-DE" altLang="en-US" sz="1800" dirty="0">
                <a:ea typeface="ヒラギノ角ゴ Pro W3"/>
              </a:endParaRPr>
            </a:p>
          </p:txBody>
        </p:sp>
        <p:sp>
          <p:nvSpPr>
            <p:cNvPr id="36874" name="Textfeld 19">
              <a:extLst>
                <a:ext uri="{FF2B5EF4-FFF2-40B4-BE49-F238E27FC236}">
                  <a16:creationId xmlns:a16="http://schemas.microsoft.com/office/drawing/2014/main" id="{106BD7AC-4984-CEF0-D199-36E655034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5450" y="3514313"/>
              <a:ext cx="1509713" cy="63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800" dirty="0">
                  <a:ea typeface="ヒラギノ角ゴ Pro W3"/>
                </a:rPr>
                <a:t>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800" dirty="0">
                  <a:ea typeface="ヒラギノ角ゴ Pro W3"/>
                </a:rPr>
                <a:t>Isolation</a:t>
              </a:r>
              <a:endParaRPr lang="de-DE" altLang="en-US" sz="2000" dirty="0">
                <a:ea typeface="ヒラギノ角ゴ Pro W3"/>
              </a:endParaRPr>
            </a:p>
          </p:txBody>
        </p:sp>
        <p:sp>
          <p:nvSpPr>
            <p:cNvPr id="36875" name="Textfeld 20">
              <a:extLst>
                <a:ext uri="{FF2B5EF4-FFF2-40B4-BE49-F238E27FC236}">
                  <a16:creationId xmlns:a16="http://schemas.microsoft.com/office/drawing/2014/main" id="{5E3CB7FA-5517-3B6E-5D12-628A44B45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5635" y="3522701"/>
              <a:ext cx="1244601" cy="63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800" dirty="0">
                  <a:ea typeface="ヒラギノ角ゴ Pro W3"/>
                </a:rPr>
                <a:t>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800" dirty="0" err="1">
                  <a:ea typeface="ヒラギノ角ゴ Pro W3"/>
                </a:rPr>
                <a:t>Frygt</a:t>
              </a:r>
              <a:endParaRPr lang="de-DE" altLang="en-US" sz="1800" dirty="0">
                <a:ea typeface="ヒラギノ角ゴ Pro W3"/>
              </a:endParaRPr>
            </a:p>
          </p:txBody>
        </p:sp>
        <p:sp>
          <p:nvSpPr>
            <p:cNvPr id="36876" name="Textfeld 21">
              <a:extLst>
                <a:ext uri="{FF2B5EF4-FFF2-40B4-BE49-F238E27FC236}">
                  <a16:creationId xmlns:a16="http://schemas.microsoft.com/office/drawing/2014/main" id="{C62A7ED2-360E-38ED-DEF4-52CC8F57A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9758" y="2400308"/>
              <a:ext cx="1595091" cy="63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800" dirty="0">
                  <a:ea typeface="ヒラギノ角ゴ Pro W3"/>
                </a:rPr>
                <a:t>B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800" dirty="0" err="1">
                  <a:ea typeface="ヒラギノ角ゴ Pro W3"/>
                </a:rPr>
                <a:t>Økonomi</a:t>
              </a:r>
              <a:endParaRPr lang="de-DE" altLang="en-US" sz="1800" dirty="0">
                <a:ea typeface="ヒラギノ角ゴ Pro W3"/>
              </a:endParaRPr>
            </a:p>
          </p:txBody>
        </p:sp>
        <p:cxnSp>
          <p:nvCxnSpPr>
            <p:cNvPr id="36877" name="Gerader Verbinder 5">
              <a:extLst>
                <a:ext uri="{FF2B5EF4-FFF2-40B4-BE49-F238E27FC236}">
                  <a16:creationId xmlns:a16="http://schemas.microsoft.com/office/drawing/2014/main" id="{C0666BFA-C465-2FE1-E2FC-4717F0AD2832}"/>
                </a:ext>
              </a:extLst>
            </p:cNvPr>
            <p:cNvCxnSpPr>
              <a:cxnSpLocks noChangeShapeType="1"/>
              <a:stCxn id="2" idx="0"/>
              <a:endCxn id="2" idx="4"/>
            </p:cNvCxnSpPr>
            <p:nvPr/>
          </p:nvCxnSpPr>
          <p:spPr bwMode="auto">
            <a:xfrm>
              <a:off x="5767388" y="1557339"/>
              <a:ext cx="0" cy="3311525"/>
            </a:xfrm>
            <a:prstGeom prst="line">
              <a:avLst/>
            </a:prstGeom>
            <a:noFill/>
            <a:ln w="9525" algn="ctr">
              <a:solidFill>
                <a:srgbClr val="2B58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Gerader Verbinder 22">
              <a:extLst>
                <a:ext uri="{FF2B5EF4-FFF2-40B4-BE49-F238E27FC236}">
                  <a16:creationId xmlns:a16="http://schemas.microsoft.com/office/drawing/2014/main" id="{770053C3-8FAF-AFAA-39A7-3B111C979C3C}"/>
                </a:ext>
              </a:extLst>
            </p:cNvPr>
            <p:cNvCxnSpPr>
              <a:cxnSpLocks noChangeShapeType="1"/>
              <a:stCxn id="2" idx="2"/>
              <a:endCxn id="2" idx="6"/>
            </p:cNvCxnSpPr>
            <p:nvPr/>
          </p:nvCxnSpPr>
          <p:spPr bwMode="auto">
            <a:xfrm>
              <a:off x="3949701" y="3213100"/>
              <a:ext cx="3636963" cy="0"/>
            </a:xfrm>
            <a:prstGeom prst="line">
              <a:avLst/>
            </a:prstGeom>
            <a:noFill/>
            <a:ln w="9525" algn="ctr">
              <a:solidFill>
                <a:srgbClr val="2B586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9" name="Textfeld 24">
              <a:extLst>
                <a:ext uri="{FF2B5EF4-FFF2-40B4-BE49-F238E27FC236}">
                  <a16:creationId xmlns:a16="http://schemas.microsoft.com/office/drawing/2014/main" id="{18022680-79C6-EC03-F0FF-B53F4505F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4" y="1610215"/>
              <a:ext cx="1801812" cy="63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800" dirty="0" err="1">
                  <a:ea typeface="ヒラギノ角ゴ Pro W3"/>
                </a:rPr>
                <a:t>Medicinsk</a:t>
              </a:r>
              <a:r>
                <a:rPr lang="de-DE" altLang="en-US" sz="1800" dirty="0">
                  <a:ea typeface="ヒラギノ角ゴ Pro W3"/>
                </a:rPr>
                <a:t> </a:t>
              </a:r>
              <a:r>
                <a:rPr lang="de-DE" altLang="en-US" sz="1800" dirty="0" err="1">
                  <a:ea typeface="ヒラギノ角ゴ Pro W3"/>
                </a:rPr>
                <a:t>behandling</a:t>
              </a:r>
              <a:endParaRPr lang="de-DE" altLang="en-US" sz="1800" dirty="0">
                <a:ea typeface="ヒラギノ角ゴ Pro W3"/>
              </a:endParaRPr>
            </a:p>
          </p:txBody>
        </p:sp>
        <p:sp>
          <p:nvSpPr>
            <p:cNvPr id="36880" name="Textfeld 31">
              <a:extLst>
                <a:ext uri="{FF2B5EF4-FFF2-40B4-BE49-F238E27FC236}">
                  <a16:creationId xmlns:a16="http://schemas.microsoft.com/office/drawing/2014/main" id="{CF28B5BA-87F9-49EE-3A01-12BB97D4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0289" y="1547515"/>
              <a:ext cx="1536699" cy="69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2000" dirty="0" err="1">
                  <a:ea typeface="ヒラギノ角ゴ Pro W3"/>
                </a:rPr>
                <a:t>Sociale</a:t>
              </a:r>
              <a:r>
                <a:rPr lang="de-DE" altLang="en-US" sz="2000" dirty="0">
                  <a:ea typeface="ヒラギノ角ゴ Pro W3"/>
                </a:rPr>
                <a:t> </a:t>
              </a:r>
              <a:r>
                <a:rPr lang="de-DE" altLang="en-US" sz="2000" dirty="0" err="1">
                  <a:ea typeface="ヒラギノ角ゴ Pro W3"/>
                </a:rPr>
                <a:t>arbejde</a:t>
              </a:r>
              <a:endParaRPr lang="de-DE" altLang="en-US" sz="2000" dirty="0">
                <a:ea typeface="ヒラギノ角ゴ Pro W3"/>
              </a:endParaRPr>
            </a:p>
          </p:txBody>
        </p:sp>
        <p:sp>
          <p:nvSpPr>
            <p:cNvPr id="36881" name="Textfeld 32">
              <a:extLst>
                <a:ext uri="{FF2B5EF4-FFF2-40B4-BE49-F238E27FC236}">
                  <a16:creationId xmlns:a16="http://schemas.microsoft.com/office/drawing/2014/main" id="{9481515C-EE65-B6CE-70E7-6D15B7E08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377" y="4191221"/>
              <a:ext cx="1960562" cy="81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600" dirty="0" err="1">
                  <a:ea typeface="ヒラギノ角ゴ Pro W3"/>
                </a:rPr>
                <a:t>Konfliktløsende</a:t>
              </a:r>
              <a:r>
                <a:rPr lang="de-DE" altLang="en-US" sz="1600" dirty="0">
                  <a:ea typeface="ヒラギノ角ゴ Pro W3"/>
                </a:rPr>
                <a:t> </a:t>
              </a:r>
              <a:r>
                <a:rPr lang="de-DE" altLang="en-US" sz="1600" dirty="0" err="1">
                  <a:ea typeface="ヒラギノ角ゴ Pro W3"/>
                </a:rPr>
                <a:t>psykosociale</a:t>
              </a:r>
              <a:r>
                <a:rPr lang="de-DE" altLang="en-US" sz="1600" dirty="0">
                  <a:ea typeface="ヒラギノ角ゴ Pro W3"/>
                </a:rPr>
                <a:t> </a:t>
              </a:r>
              <a:r>
                <a:rPr lang="de-DE" altLang="en-US" sz="1600" dirty="0" err="1">
                  <a:ea typeface="ヒラギノ角ゴ Pro W3"/>
                </a:rPr>
                <a:t>interventioner</a:t>
              </a:r>
              <a:endParaRPr lang="de-DE" altLang="en-US" sz="1600" dirty="0">
                <a:ea typeface="ヒラギノ角ゴ Pro W3"/>
              </a:endParaRPr>
            </a:p>
          </p:txBody>
        </p:sp>
        <p:sp>
          <p:nvSpPr>
            <p:cNvPr id="36882" name="Textfeld 33">
              <a:extLst>
                <a:ext uri="{FF2B5EF4-FFF2-40B4-BE49-F238E27FC236}">
                  <a16:creationId xmlns:a16="http://schemas.microsoft.com/office/drawing/2014/main" id="{B8DCA213-808F-F7C4-54F9-DA9700477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2217" y="4282390"/>
              <a:ext cx="2071934" cy="81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1600" dirty="0" err="1">
                  <a:ea typeface="ヒラギノ角ゴ Pro W3"/>
                </a:rPr>
                <a:t>Psykoedukation</a:t>
              </a:r>
              <a:r>
                <a:rPr lang="de-DE" altLang="en-US" sz="1600" dirty="0">
                  <a:ea typeface="ヒラギノ角ゴ Pro W3"/>
                </a:rPr>
                <a:t> </a:t>
              </a:r>
              <a:r>
                <a:rPr lang="de-DE" altLang="en-US" sz="1600" dirty="0" err="1">
                  <a:ea typeface="ヒラギノ角ゴ Pro W3"/>
                </a:rPr>
                <a:t>oplysning</a:t>
              </a:r>
              <a:r>
                <a:rPr lang="de-DE" altLang="en-US" sz="1600" dirty="0">
                  <a:ea typeface="ヒラギノ角ゴ Pro W3"/>
                </a:rPr>
                <a:t> </a:t>
              </a:r>
              <a:r>
                <a:rPr lang="de-DE" altLang="en-US" sz="1600" dirty="0" err="1">
                  <a:ea typeface="ヒラギノ角ゴ Pro W3"/>
                </a:rPr>
                <a:t>om</a:t>
              </a:r>
              <a:r>
                <a:rPr lang="de-DE" altLang="en-US" sz="1600" dirty="0">
                  <a:ea typeface="ヒラギノ角ゴ Pro W3"/>
                </a:rPr>
                <a:t> </a:t>
              </a:r>
              <a:r>
                <a:rPr lang="de-DE" altLang="en-US" sz="1600" dirty="0" err="1">
                  <a:ea typeface="ヒラギノ角ゴ Pro W3"/>
                </a:rPr>
                <a:t>sundhedsadfærd</a:t>
              </a:r>
              <a:endParaRPr lang="de-DE" altLang="en-US" sz="1600" dirty="0">
                <a:ea typeface="ヒラギノ角ゴ Pro W3"/>
              </a:endParaRPr>
            </a:p>
          </p:txBody>
        </p:sp>
        <p:sp>
          <p:nvSpPr>
            <p:cNvPr id="36883" name="Pfeil: nach unten gekrümmt 26">
              <a:extLst>
                <a:ext uri="{FF2B5EF4-FFF2-40B4-BE49-F238E27FC236}">
                  <a16:creationId xmlns:a16="http://schemas.microsoft.com/office/drawing/2014/main" id="{3D796FF7-186B-0206-40DD-304636B9F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175" y="2970213"/>
              <a:ext cx="433388" cy="271462"/>
            </a:xfrm>
            <a:prstGeom prst="curvedDownArrow">
              <a:avLst>
                <a:gd name="adj1" fmla="val 25108"/>
                <a:gd name="adj2" fmla="val 50208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ea typeface="ヒラギノ角ゴ Pro W3"/>
              </a:endParaRPr>
            </a:p>
          </p:txBody>
        </p:sp>
        <p:sp>
          <p:nvSpPr>
            <p:cNvPr id="36884" name="Pfeil: nach unten gekrümmt 36">
              <a:extLst>
                <a:ext uri="{FF2B5EF4-FFF2-40B4-BE49-F238E27FC236}">
                  <a16:creationId xmlns:a16="http://schemas.microsoft.com/office/drawing/2014/main" id="{C17E8B92-09BE-B504-30CA-F77F50DEFE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91176" y="3294064"/>
              <a:ext cx="360363" cy="282575"/>
            </a:xfrm>
            <a:prstGeom prst="curvedDownArrow">
              <a:avLst>
                <a:gd name="adj1" fmla="val 25069"/>
                <a:gd name="adj2" fmla="val 50126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-"/>
                <a:defRPr sz="24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›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rgbClr val="2B586C"/>
                  </a:solidFill>
                  <a:latin typeface="Arial" panose="020B0604020202020204" pitchFamily="34" charset="0"/>
                  <a:ea typeface="Batang" panose="02030600000101010101" pitchFamily="18" charset="-127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ea typeface="ヒラギノ角ゴ Pro W3"/>
              </a:endParaRP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B73E06AB-772A-D80D-6B7B-DF91B190B117}"/>
              </a:ext>
            </a:extLst>
          </p:cNvPr>
          <p:cNvSpPr txBox="1"/>
          <p:nvPr/>
        </p:nvSpPr>
        <p:spPr>
          <a:xfrm>
            <a:off x="9860692" y="7414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pic>
        <p:nvPicPr>
          <p:cNvPr id="7" name="Billede 2">
            <a:extLst>
              <a:ext uri="{FF2B5EF4-FFF2-40B4-BE49-F238E27FC236}">
                <a16:creationId xmlns:a16="http://schemas.microsoft.com/office/drawing/2014/main" id="{95FBD21B-5DC1-ADB7-83B0-5A7C89329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629054"/>
            <a:ext cx="1579210" cy="111743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31A3D1C-FD91-5DF5-7CBE-41AAA5575040}"/>
              </a:ext>
            </a:extLst>
          </p:cNvPr>
          <p:cNvSpPr txBox="1"/>
          <p:nvPr/>
        </p:nvSpPr>
        <p:spPr>
          <a:xfrm>
            <a:off x="4362793" y="3498703"/>
            <a:ext cx="697309" cy="3650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800" dirty="0"/>
              <a:t>A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55B8A92-C606-6449-656D-E53C8FE6E216}"/>
              </a:ext>
            </a:extLst>
          </p:cNvPr>
          <p:cNvSpPr txBox="1"/>
          <p:nvPr/>
        </p:nvSpPr>
        <p:spPr>
          <a:xfrm>
            <a:off x="8650224" y="457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a-DK" dirty="0" err="1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8996972-ACD9-6667-9DA9-8FDF3B8625E8}"/>
              </a:ext>
            </a:extLst>
          </p:cNvPr>
          <p:cNvSpPr txBox="1"/>
          <p:nvPr/>
        </p:nvSpPr>
        <p:spPr>
          <a:xfrm>
            <a:off x="4054373" y="4488475"/>
            <a:ext cx="697309" cy="3650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800" dirty="0"/>
              <a:t>B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571D185-F11E-F322-0AD0-D850C92845BC}"/>
              </a:ext>
            </a:extLst>
          </p:cNvPr>
          <p:cNvSpPr txBox="1"/>
          <p:nvPr/>
        </p:nvSpPr>
        <p:spPr>
          <a:xfrm>
            <a:off x="2970591" y="4996950"/>
            <a:ext cx="697309" cy="3650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800" dirty="0"/>
              <a:t>C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223DE00-D81D-DE57-670F-12E337640F78}"/>
              </a:ext>
            </a:extLst>
          </p:cNvPr>
          <p:cNvSpPr txBox="1"/>
          <p:nvPr/>
        </p:nvSpPr>
        <p:spPr>
          <a:xfrm>
            <a:off x="1838949" y="4609025"/>
            <a:ext cx="697309" cy="3650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2800" dirty="0"/>
              <a:t>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egionh">
  <a:themeElements>
    <a:clrScheme name="Region Hovedstaden Grøn">
      <a:dk1>
        <a:srgbClr val="333333"/>
      </a:dk1>
      <a:lt1>
        <a:srgbClr val="FFFFFF"/>
      </a:lt1>
      <a:dk2>
        <a:srgbClr val="575757"/>
      </a:dk2>
      <a:lt2>
        <a:srgbClr val="E0F2CF"/>
      </a:lt2>
      <a:accent1>
        <a:srgbClr val="C2E69F"/>
      </a:accent1>
      <a:accent2>
        <a:srgbClr val="333333"/>
      </a:accent2>
      <a:accent3>
        <a:srgbClr val="94D257"/>
      </a:accent3>
      <a:accent4>
        <a:srgbClr val="666666"/>
      </a:accent4>
      <a:accent5>
        <a:srgbClr val="75C627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h" id="{744204F0-6F70-4EB6-AF0E-04E2EFB804B8}" vid="{E8E27BFA-00DF-4517-B05E-30890ED8FC83}"/>
    </a:ext>
  </a:extLst>
</a:theme>
</file>

<file path=ppt/theme/theme2.xml><?xml version="1.0" encoding="utf-8"?>
<a:theme xmlns:a="http://schemas.openxmlformats.org/drawingml/2006/main" name="Psykiatri Dansk">
  <a:themeElements>
    <a:clrScheme name="Region H Psykiatri">
      <a:dk1>
        <a:srgbClr val="333333"/>
      </a:dk1>
      <a:lt1>
        <a:srgbClr val="FFFFFF"/>
      </a:lt1>
      <a:dk2>
        <a:srgbClr val="575757"/>
      </a:dk2>
      <a:lt2>
        <a:srgbClr val="E0F2CF"/>
      </a:lt2>
      <a:accent1>
        <a:srgbClr val="C2E69F"/>
      </a:accent1>
      <a:accent2>
        <a:srgbClr val="333333"/>
      </a:accent2>
      <a:accent3>
        <a:srgbClr val="94D257"/>
      </a:accent3>
      <a:accent4>
        <a:srgbClr val="666666"/>
      </a:accent4>
      <a:accent5>
        <a:srgbClr val="75C627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B5423"/>
        </a:solidFill>
        <a:ln w="9525">
          <a:solidFill>
            <a:srgbClr val="3B5423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regionh</Template>
  <TotalTime>4518</TotalTime>
  <Words>763</Words>
  <Application>Microsoft Office PowerPoint</Application>
  <PresentationFormat>Widescreen</PresentationFormat>
  <Paragraphs>130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Roboto</vt:lpstr>
      <vt:lpstr>Times New Roman</vt:lpstr>
      <vt:lpstr>Wingdings</vt:lpstr>
      <vt:lpstr>regionh</vt:lpstr>
      <vt:lpstr>Psykiatri Dansk</vt:lpstr>
      <vt:lpstr> FACT-19: ICF-baseret screening instrument for pandemisk stress reaktion  Robert Bering &amp; Alina Eckhard</vt:lpstr>
      <vt:lpstr>Corona: Antal af infektioner på alle medier</vt:lpstr>
      <vt:lpstr>PowerPoint-præsentation</vt:lpstr>
      <vt:lpstr>PowerPoint-præsentation</vt:lpstr>
      <vt:lpstr>Anvendelse af ICF modellen på helbredstilstand under pandemien</vt:lpstr>
      <vt:lpstr>FACT-19-Model (Operationalisering af pandemisk stressbelastning)</vt:lpstr>
      <vt:lpstr>PowerPoint-præsentation</vt:lpstr>
      <vt:lpstr>Dimensioner pandemisk stressbelastning</vt:lpstr>
      <vt:lpstr>Terapeutiske interventioner</vt:lpstr>
      <vt:lpstr>PowerPoint-præsentation</vt:lpstr>
      <vt:lpstr>PowerPoint-præsentation</vt:lpstr>
      <vt:lpstr>PowerPoint-præsentation</vt:lpstr>
      <vt:lpstr>Quellen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Dagsorden til TL-KL – møde 23.02.21</dc:title>
  <dc:creator>Nicole Gremaud Rosenberg</dc:creator>
  <cp:lastModifiedBy>Lene Tilgreen Nielsen</cp:lastModifiedBy>
  <cp:revision>285</cp:revision>
  <cp:lastPrinted>2023-11-21T08:55:11Z</cp:lastPrinted>
  <dcterms:created xsi:type="dcterms:W3CDTF">2021-02-23T07:14:01Z</dcterms:created>
  <dcterms:modified xsi:type="dcterms:W3CDTF">2024-05-06T07:46:10Z</dcterms:modified>
</cp:coreProperties>
</file>