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1"/>
  </p:sldMasterIdLst>
  <p:notesMasterIdLst>
    <p:notesMasterId r:id="rId34"/>
  </p:notesMasterIdLst>
  <p:sldIdLst>
    <p:sldId id="265" r:id="rId12"/>
    <p:sldId id="306" r:id="rId13"/>
    <p:sldId id="346" r:id="rId14"/>
    <p:sldId id="314" r:id="rId15"/>
    <p:sldId id="270" r:id="rId16"/>
    <p:sldId id="348" r:id="rId17"/>
    <p:sldId id="330" r:id="rId18"/>
    <p:sldId id="328" r:id="rId19"/>
    <p:sldId id="335" r:id="rId20"/>
    <p:sldId id="336" r:id="rId21"/>
    <p:sldId id="337" r:id="rId22"/>
    <p:sldId id="329" r:id="rId23"/>
    <p:sldId id="338" r:id="rId24"/>
    <p:sldId id="339" r:id="rId25"/>
    <p:sldId id="341" r:id="rId26"/>
    <p:sldId id="343" r:id="rId27"/>
    <p:sldId id="344" r:id="rId28"/>
    <p:sldId id="347" r:id="rId29"/>
    <p:sldId id="308" r:id="rId30"/>
    <p:sldId id="309" r:id="rId31"/>
    <p:sldId id="315" r:id="rId32"/>
    <p:sldId id="292" r:id="rId3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C0C"/>
    <a:srgbClr val="1F4A60"/>
    <a:srgbClr val="FFD400"/>
    <a:srgbClr val="AD1917"/>
    <a:srgbClr val="B3B3B3"/>
    <a:srgbClr val="565656"/>
    <a:srgbClr val="009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howGuides="1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22-03-2024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3" y="1989138"/>
            <a:ext cx="12191423" cy="48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1989142"/>
            <a:ext cx="683568" cy="48716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40" y="2720891"/>
            <a:ext cx="9435659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42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1622962946" name="image" descr="{&quot;templafy&quot;:{&quot;id&quot;:&quot;4131f276-ca76-4430-8e62-67910593797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0" y="-3600"/>
            <a:ext cx="12200400" cy="6865200"/>
          </a:xfrm>
          <a:prstGeom prst="rect">
            <a:avLst/>
          </a:prstGeom>
        </p:spPr>
      </p:pic>
      <p:pic>
        <p:nvPicPr>
          <p:cNvPr id="1391432274" name="image" descr="{&quot;templafy&quot;:{&quot;id&quot;:&quot;e9cd9f95-eed0-4e09-abb2-3ec08db82d4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20" y="-7200"/>
            <a:ext cx="12200400" cy="6865200"/>
          </a:xfrm>
          <a:prstGeom prst="rect">
            <a:avLst/>
          </a:prstGeom>
        </p:spPr>
      </p:pic>
      <p:sp>
        <p:nvSpPr>
          <p:cNvPr id="17" name="text" descr="{&quot;templafy&quot;:{&quot;id&quot;:&quot;37f307f7-6cf8-4875-9ec4-32f99c432c81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df10575e-ddc4-458c-8aa6-9065b65358c0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Mikkel Erlang Sørensen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84179368" name="image" descr="{&quot;templafy&quot;:{&quot;id&quot;:&quot;745b160a-67a0-4eae-bb13-3fa79ffcd3d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354510975" name="image" descr="{&quot;templafy&quot;:{&quot;id&quot;:&quot;1dc0e2f1-39a1-4220-9537-ed0d53ec025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429639691" name="image" descr="{&quot;templafy&quot;:{&quot;id&quot;:&quot;a2972511-76a6-4c84-847e-b45a0a55843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61773afd-5d67-4c9a-99e9-3f8d28a3d95e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9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Mental Health Services</a:t>
            </a:r>
          </a:p>
        </p:txBody>
      </p:sp>
      <p:sp>
        <p:nvSpPr>
          <p:cNvPr id="29" name="text" descr="{&quot;templafy&quot;:{&quot;id&quot;:&quot;fadec4ad-6d5a-4db7-aa8a-3eae78987618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9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CNSR</a:t>
            </a:r>
          </a:p>
        </p:txBody>
      </p:sp>
      <p:sp>
        <p:nvSpPr>
          <p:cNvPr id="30" name="text" descr="{&quot;templafy&quot;:{&quot;id&quot;:&quot;e0a10ad1-e6f3-4e14-9f67-fa7ba651e3d1&quot;}}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68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Mental Health Centre Glostrup</a:t>
            </a:r>
          </a:p>
        </p:txBody>
      </p:sp>
      <p:sp>
        <p:nvSpPr>
          <p:cNvPr id="31" name="text" descr="{&quot;templafy&quot;:{&quot;id&quot;:&quot;446bcd3f-45de-4bda-b031-5f9e21cb42d2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070159681" name="image" descr="{&quot;templafy&quot;:{&quot;id&quot;:&quot;21eb4528-290b-4cd1-8381-34e49ddd7c83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E55E047F-2AFD-4BEC-B4DB-DCB9462504F9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1004159214" name="image" descr="{&quot;templafy&quot;:{&quot;id&quot;:&quot;99506291-aebd-433e-bb95-74e88cabfcb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5FD13A4-D9BD-4B21-9B2C-0F540E4526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1584984"/>
            <a:ext cx="116417" cy="594784"/>
          </a:xfrm>
          <a:prstGeom prst="rect">
            <a:avLst/>
          </a:prstGeom>
        </p:spPr>
      </p:pic>
      <p:pic>
        <p:nvPicPr>
          <p:cNvPr id="271157724" name="image" descr="{&quot;templafy&quot;:{&quot;id&quot;:&quot;f866915e-49de-4344-ab77-3ad2a9e844f5&quot;}}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 og 2/3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8002" y="1974852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5148000" y="1989139"/>
            <a:ext cx="6356613" cy="3495675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2AF5AB9-1CB1-496F-9EC0-8AEA03F4AD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920C77BC-0619-4B83-AE63-F3B07DBCC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C6D3D0-36E3-4258-918C-894C1CE2B9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91998fa2-cee5-4740-899a-a20788b5226a&quot;}}" title="UserProfile.Office.Virksomhed_{{DocumentLanguage}}">
            <a:extLst>
              <a:ext uri="{FF2B5EF4-FFF2-40B4-BE49-F238E27FC236}">
                <a16:creationId xmlns:a16="http://schemas.microsoft.com/office/drawing/2014/main" id="{094D48D1-3A36-4256-98E2-3E09E16F9613}"/>
              </a:ext>
            </a:extLst>
          </p:cNvPr>
          <p:cNvSpPr txBox="1"/>
          <p:nvPr userDrawn="1"/>
        </p:nvSpPr>
        <p:spPr>
          <a:xfrm>
            <a:off x="1366839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Mental Health Services</a:t>
            </a:r>
          </a:p>
        </p:txBody>
      </p:sp>
      <p:sp>
        <p:nvSpPr>
          <p:cNvPr id="10" name="text" descr="{&quot;templafy&quot;:{&quot;id&quot;:&quot;8e90a597-369f-4dd8-b3fc-b27b3b851d5a&quot;}}" hidden="1" title="UserProfile.CenterFreeText">
            <a:extLst>
              <a:ext uri="{FF2B5EF4-FFF2-40B4-BE49-F238E27FC236}">
                <a16:creationId xmlns:a16="http://schemas.microsoft.com/office/drawing/2014/main" id="{4A81FBCC-2D00-40FA-A91D-C1C678FFE578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9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CNSR</a:t>
            </a:r>
          </a:p>
        </p:txBody>
      </p:sp>
      <p:sp>
        <p:nvSpPr>
          <p:cNvPr id="11" name="text" descr="{&quot;templafy&quot;:{&quot;id&quot;:&quot;83a1af42-7f3f-406c-aaab-5b8a0ab8ee8e&quot;}}" title="UserProfile.Centers.Center_{{DocumentLanguage}}">
            <a:extLst>
              <a:ext uri="{FF2B5EF4-FFF2-40B4-BE49-F238E27FC236}">
                <a16:creationId xmlns:a16="http://schemas.microsoft.com/office/drawing/2014/main" id="{A4EBEBF1-96B2-4FD9-9A1F-0DC4B6399BDD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68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Mental Health Centre Glostrup</a:t>
            </a:r>
          </a:p>
        </p:txBody>
      </p:sp>
      <p:sp>
        <p:nvSpPr>
          <p:cNvPr id="12" name="text" descr="{&quot;templafy&quot;:{&quot;id&quot;:&quot;83306e06-4296-478b-878e-05b30a457c54&quot;}}" title="Form.PresentationTitle">
            <a:extLst>
              <a:ext uri="{FF2B5EF4-FFF2-40B4-BE49-F238E27FC236}">
                <a16:creationId xmlns:a16="http://schemas.microsoft.com/office/drawing/2014/main" id="{27955C15-87DF-44D3-BB7F-46DF20BDC193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525170213" name="image" descr="{&quot;templafy&quot;:{&quot;id&quot;:&quot;b1d39c97-0ffc-40d4-b858-18353bf5d8a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610417340" name="image" descr="{&quot;templafy&quot;:{&quot;id&quot;:&quot;a18afe3b-852b-43af-8f1f-f8682bf0dd8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3FF75CF8-876B-4249-86E6-24AEDF5729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1745585156" name="image" descr="{&quot;templafy&quot;:{&quot;id&quot;:&quot;3c2950a2-8314-416d-8251-8c56374b620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830128362" name="image" descr="{&quot;templafy&quot;:{&quot;id&quot;:&quot;9b93174f-b911-4edb-9e53-284f704de6b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921175180" name="image" descr="{&quot;templafy&quot;:{&quot;id&quot;:&quot;60073698-fad8-430e-ba4c-a086cb2957d0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6" name="text" descr="{&quot;templafy&quot;:{&quot;id&quot;:&quot;badfb3f8-f81d-441c-9870-e395926656b4&quot;}}" title="UserProfile.Name">
            <a:extLst>
              <a:ext uri="{FF2B5EF4-FFF2-40B4-BE49-F238E27FC236}">
                <a16:creationId xmlns:a16="http://schemas.microsoft.com/office/drawing/2014/main" id="{91271CC7-CBC0-4401-960C-8A2FB37DB8C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Mikkel Erlang Sørensen</a:t>
            </a:r>
          </a:p>
        </p:txBody>
      </p:sp>
      <p:sp>
        <p:nvSpPr>
          <p:cNvPr id="27" name="text" descr="{&quot;templafy&quot;:{&quot;id&quot;:&quot;f3e872c7-8655-4399-b38b-41e0980e5464&quot;}}" hidden="1" title="Form.Manuel_dato">
            <a:extLst>
              <a:ext uri="{FF2B5EF4-FFF2-40B4-BE49-F238E27FC236}">
                <a16:creationId xmlns:a16="http://schemas.microsoft.com/office/drawing/2014/main" id="{EF71415C-C868-4AF0-9233-D343B0457C65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324090692" name="image" descr="{&quot;templafy&quot;:{&quot;id&quot;:&quot;e673e3a6-0aba-4e0d-9225-45f0c36a4f4d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1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kstfelt og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7" y="872078"/>
            <a:ext cx="10137776" cy="82691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1362639" y="1989139"/>
            <a:ext cx="6356613" cy="3495675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8000750" y="1974852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9C0B2A7-3DFE-4CC8-8BE3-61DAC66F5EC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514F3406-1C02-480E-802F-F1D258D79D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963BFD-3A41-4FEB-A354-A722F81874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" descr="{&quot;templafy&quot;:{&quot;id&quot;:&quot;d714ae18-77dd-4e64-ac5b-17977c6c623a&quot;}}" title="UserProfile.Office.Virksomhed_{{DocumentLanguage}}">
            <a:extLst>
              <a:ext uri="{FF2B5EF4-FFF2-40B4-BE49-F238E27FC236}">
                <a16:creationId xmlns:a16="http://schemas.microsoft.com/office/drawing/2014/main" id="{A9AA1974-621E-41C6-B8A0-AB3BFE46445E}"/>
              </a:ext>
            </a:extLst>
          </p:cNvPr>
          <p:cNvSpPr txBox="1"/>
          <p:nvPr userDrawn="1"/>
        </p:nvSpPr>
        <p:spPr>
          <a:xfrm>
            <a:off x="1366839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Mental Health Services</a:t>
            </a:r>
          </a:p>
        </p:txBody>
      </p:sp>
      <p:sp>
        <p:nvSpPr>
          <p:cNvPr id="15" name="text" descr="{&quot;templafy&quot;:{&quot;id&quot;:&quot;0a7c5986-760c-4c0d-a186-3ad29c056910&quot;}}" hidden="1" title="UserProfile.CenterFreeText">
            <a:extLst>
              <a:ext uri="{FF2B5EF4-FFF2-40B4-BE49-F238E27FC236}">
                <a16:creationId xmlns:a16="http://schemas.microsoft.com/office/drawing/2014/main" id="{226DD646-CDFB-498F-AD59-3799A441C707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9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CNSR</a:t>
            </a:r>
          </a:p>
        </p:txBody>
      </p:sp>
      <p:sp>
        <p:nvSpPr>
          <p:cNvPr id="16" name="text" descr="{&quot;templafy&quot;:{&quot;id&quot;:&quot;4d89787d-f7b0-4e21-a04d-5ee8f30e5646&quot;}}" title="UserProfile.Centers.Center_{{DocumentLanguage}}">
            <a:extLst>
              <a:ext uri="{FF2B5EF4-FFF2-40B4-BE49-F238E27FC236}">
                <a16:creationId xmlns:a16="http://schemas.microsoft.com/office/drawing/2014/main" id="{55FBE99C-ABCF-43A8-91A8-908FE2CE9FC9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68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Mental Health Centre Glostrup</a:t>
            </a:r>
          </a:p>
        </p:txBody>
      </p:sp>
      <p:sp>
        <p:nvSpPr>
          <p:cNvPr id="18" name="text" descr="{&quot;templafy&quot;:{&quot;id&quot;:&quot;c5079864-4beb-44c3-8b6f-d6c556c329c4&quot;}}" title="Form.PresentationTitle">
            <a:extLst>
              <a:ext uri="{FF2B5EF4-FFF2-40B4-BE49-F238E27FC236}">
                <a16:creationId xmlns:a16="http://schemas.microsoft.com/office/drawing/2014/main" id="{844659C8-9E78-4147-A1B5-86DCA238C0DB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236633294" name="image" descr="{&quot;templafy&quot;:{&quot;id&quot;:&quot;b600dc4d-3a6a-42ad-b793-87b8b245441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2051429440" name="image" descr="{&quot;templafy&quot;:{&quot;id&quot;:&quot;37b5e10c-8d4f-431f-ae13-ec59a857376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6" name="Region">
            <a:extLst>
              <a:ext uri="{FF2B5EF4-FFF2-40B4-BE49-F238E27FC236}">
                <a16:creationId xmlns:a16="http://schemas.microsoft.com/office/drawing/2014/main" id="{24C82E6E-6877-4E15-AFED-98065C94C1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1892893231" name="image" descr="{&quot;templafy&quot;:{&quot;id&quot;:&quot;ee9e0f30-109f-4c1e-9e7b-fc43f7ccb03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672959521" name="image" descr="{&quot;templafy&quot;:{&quot;id&quot;:&quot;a504988e-df8f-4a90-9e75-9e061746ffd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94876124" name="image" descr="{&quot;templafy&quot;:{&quot;id&quot;:&quot;a4ee95f9-5b07-4803-9691-0d7f5d641b0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0" name="text" descr="{&quot;templafy&quot;:{&quot;id&quot;:&quot;04363de7-2da9-4f83-8b23-411163eaf074&quot;}}" title="UserProfile.Name">
            <a:extLst>
              <a:ext uri="{FF2B5EF4-FFF2-40B4-BE49-F238E27FC236}">
                <a16:creationId xmlns:a16="http://schemas.microsoft.com/office/drawing/2014/main" id="{555E8161-E3E7-4EB8-85AB-CA766020B23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Mikkel Erlang Sørensen</a:t>
            </a:r>
          </a:p>
        </p:txBody>
      </p:sp>
      <p:sp>
        <p:nvSpPr>
          <p:cNvPr id="21" name="text" descr="{&quot;templafy&quot;:{&quot;id&quot;:&quot;4065c50b-c739-4368-b6bf-b9006a0f6864&quot;}}" hidden="1" title="Form.Manuel_dato">
            <a:extLst>
              <a:ext uri="{FF2B5EF4-FFF2-40B4-BE49-F238E27FC236}">
                <a16:creationId xmlns:a16="http://schemas.microsoft.com/office/drawing/2014/main" id="{BC3CDEBC-4D98-43C9-A1ED-05AB4D332A6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21605275" name="image" descr="{&quot;templafy&quot;:{&quot;id&quot;:&quot;273dfa5f-3080-4f15-a7f1-a93507304bbf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5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t bille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ladsholder til billede 2">
            <a:extLst>
              <a:ext uri="{FF2B5EF4-FFF2-40B4-BE49-F238E27FC236}">
                <a16:creationId xmlns:a16="http://schemas.microsoft.com/office/drawing/2014/main" id="{C870A587-0A3A-42CA-9458-234900FF9E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" y="1"/>
            <a:ext cx="12191999" cy="6858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2509357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328867"/>
            <a:ext cx="10137775" cy="3155951"/>
          </a:xfrm>
        </p:spPr>
        <p:txBody>
          <a:bodyPr anchor="t" anchorCtr="0"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530687811" name="image" descr="{&quot;templafy&quot;:{&quot;id&quot;:&quot;f3b78cc5-35ba-4f79-8434-9b171e0539f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86b59195-b7dc-4655-977e-c1c026e7bbaa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9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tx1"/>
                </a:solidFill>
              </a:rPr>
              <a:t>Mental Health Services</a:t>
            </a:r>
          </a:p>
        </p:txBody>
      </p:sp>
      <p:sp>
        <p:nvSpPr>
          <p:cNvPr id="17" name="text" descr="{&quot;templafy&quot;:{&quot;id&quot;:&quot;753b8240-600a-4bd5-9246-bc12b20fdfec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9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CNSR</a:t>
            </a:r>
          </a:p>
        </p:txBody>
      </p:sp>
      <p:sp>
        <p:nvSpPr>
          <p:cNvPr id="19" name="text" descr="{&quot;templafy&quot;:{&quot;id&quot;:&quot;9c62bd63-4715-40cd-9ce1-651574c1cb2b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68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Mental Health Centre Glostrup</a:t>
            </a:r>
          </a:p>
        </p:txBody>
      </p:sp>
      <p:sp>
        <p:nvSpPr>
          <p:cNvPr id="22" name="text" descr="{&quot;templafy&quot;:{&quot;id&quot;:&quot;5ff80206-fc66-46b0-93a4-f60fed471a65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1618263086" name="image" descr="{&quot;templafy&quot;:{&quot;id&quot;:&quot;049cabfa-5b7a-45aa-b8a7-9d37e8c7a08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026499821" name="image" descr="{&quot;templafy&quot;:{&quot;id&quot;:&quot;b3afaa47-cc74-43e4-b5e8-b0e13bd6631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0d3ab9de-94c7-440f-a6b7-c94c42936dfa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Mikkel Erlang Sørensen</a:t>
            </a:r>
          </a:p>
        </p:txBody>
      </p:sp>
      <p:sp>
        <p:nvSpPr>
          <p:cNvPr id="30" name="text" descr="{&quot;templafy&quot;:{&quot;id&quot;:&quot;9bc9a0fe-7090-41fa-8d59-2511abba87f2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pic>
        <p:nvPicPr>
          <p:cNvPr id="1562136603" name="image" descr="{&quot;templafy&quot;:{&quot;id&quot;:&quot;dcc48ce7-e09e-4abc-aa0f-3c3789e0c77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6FD4C43F-4081-4BC5-87EE-BACD7BEA5FCB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570228616" name="image" descr="{&quot;templafy&quot;:{&quot;id&quot;:&quot;8b504a1f-b02b-4339-bf7c-fa3386a25244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42701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3844F14-517A-4B48-AF56-A237DD5C57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1588108"/>
            <a:ext cx="116417" cy="594784"/>
          </a:xfrm>
          <a:prstGeom prst="rect">
            <a:avLst/>
          </a:prstGeom>
        </p:spPr>
      </p:pic>
      <p:pic>
        <p:nvPicPr>
          <p:cNvPr id="999697180" name="image" descr="{&quot;templafy&quot;:{&quot;id&quot;:&quot;b6a6c0cd-94ea-4043-a32a-0801633f4278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46ACD3F-77FE-46A7-B7B8-79E4AD64EA4A}"/>
              </a:ext>
            </a:extLst>
          </p:cNvPr>
          <p:cNvSpPr/>
          <p:nvPr userDrawn="1"/>
        </p:nvSpPr>
        <p:spPr>
          <a:xfrm>
            <a:off x="0" y="0"/>
            <a:ext cx="746415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text" descr="{&quot;templafy&quot;:{&quot;id&quot;:&quot;779916d4-b706-4d55-9105-0230bc73ad68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9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Mental Health Services</a:t>
            </a:r>
          </a:p>
        </p:txBody>
      </p:sp>
      <p:sp>
        <p:nvSpPr>
          <p:cNvPr id="17" name="text" descr="{&quot;templafy&quot;:{&quot;id&quot;:&quot;95f80afc-0306-42e6-b3ce-88c3d1d82a58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9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CNSR</a:t>
            </a:r>
          </a:p>
        </p:txBody>
      </p:sp>
      <p:sp>
        <p:nvSpPr>
          <p:cNvPr id="19" name="text" descr="{&quot;templafy&quot;:{&quot;id&quot;:&quot;300a07df-f2ce-4fff-b133-94c6ec353281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68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Mental Health Centre Glostrup</a:t>
            </a:r>
          </a:p>
        </p:txBody>
      </p:sp>
      <p:sp>
        <p:nvSpPr>
          <p:cNvPr id="22" name="text" descr="{&quot;templafy&quot;:{&quot;id&quot;:&quot;1de313fe-d2c0-4a24-acba-3ea3412911b5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632690699" name="image" descr="{&quot;templafy&quot;:{&quot;id&quot;:&quot;6a96a067-3f58-4293-91e1-e671b7d75af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522679399" name="image" descr="{&quot;templafy&quot;:{&quot;id&quot;:&quot;9f5689af-0bcc-45ec-8e7f-a38de8419b7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222ee3da-8f31-4b25-8e7a-4a05573e8165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Mikkel Erlang Sørensen</a:t>
            </a:r>
          </a:p>
        </p:txBody>
      </p:sp>
      <p:sp>
        <p:nvSpPr>
          <p:cNvPr id="30" name="text" descr="{&quot;templafy&quot;:{&quot;id&quot;:&quot;4e38a8a4-8c41-4687-9e52-05fe6cbf389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5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E4E17A79-F37E-41DA-B54E-BEA03CB50E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64153" y="4"/>
            <a:ext cx="4723729" cy="6857447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9" y="2006071"/>
            <a:ext cx="5213351" cy="3831675"/>
          </a:xfrm>
        </p:spPr>
        <p:txBody>
          <a:bodyPr/>
          <a:lstStyle>
            <a:lvl1pPr marL="269993" indent="-269993">
              <a:defRPr baseline="0">
                <a:solidFill>
                  <a:schemeClr val="bg1"/>
                </a:solidFill>
              </a:defRPr>
            </a:lvl1pPr>
            <a:lvl2pPr marL="629984" indent="-269993">
              <a:defRPr>
                <a:solidFill>
                  <a:schemeClr val="bg1"/>
                </a:solidFill>
              </a:defRPr>
            </a:lvl2pPr>
            <a:lvl3pPr marL="935977" indent="-233994">
              <a:defRPr>
                <a:solidFill>
                  <a:schemeClr val="bg1"/>
                </a:solidFill>
              </a:defRPr>
            </a:lvl3pPr>
            <a:lvl4pPr marL="1295968" indent="-215995">
              <a:defRPr>
                <a:solidFill>
                  <a:schemeClr val="bg1"/>
                </a:solidFill>
              </a:defRPr>
            </a:lvl4pPr>
            <a:lvl5pPr marL="1655959" indent="-215995">
              <a:defRPr>
                <a:solidFill>
                  <a:schemeClr val="bg1"/>
                </a:solidFill>
              </a:defRPr>
            </a:lvl5pPr>
            <a:lvl6pPr marL="1997950" indent="-179996">
              <a:defRPr>
                <a:solidFill>
                  <a:schemeClr val="bg1"/>
                </a:solidFill>
              </a:defRPr>
            </a:lvl6pPr>
            <a:lvl7pPr marL="2357941" indent="-179996">
              <a:defRPr>
                <a:solidFill>
                  <a:schemeClr val="bg1"/>
                </a:solidFill>
              </a:defRPr>
            </a:lvl7pPr>
            <a:lvl8pPr marL="2717932" indent="-179996">
              <a:defRPr>
                <a:solidFill>
                  <a:schemeClr val="bg1"/>
                </a:solidFill>
              </a:defRPr>
            </a:lvl8pPr>
            <a:lvl9pPr marL="2717932" indent="-179996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pic>
        <p:nvPicPr>
          <p:cNvPr id="561236238" name="image" descr="{&quot;templafy&quot;:{&quot;id&quot;:&quot;1349ec8b-6724-42cc-b5fd-37ddc447a44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509433423" name="image" descr="{&quot;templafy&quot;:{&quot;id&quot;:&quot;9c145e2d-e679-4756-90ec-032d547b416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93102452" name="image" descr="{&quot;templafy&quot;:{&quot;id&quot;:&quot;55b82555-8e8e-40d9-8a86-373406c8ceb0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37" name="Region">
            <a:extLst>
              <a:ext uri="{FF2B5EF4-FFF2-40B4-BE49-F238E27FC236}">
                <a16:creationId xmlns:a16="http://schemas.microsoft.com/office/drawing/2014/main" id="{55A8AFF3-487B-4DB0-800C-166C195F23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1576649354" name="image" descr="{&quot;templafy&quot;:{&quot;id&quot;:&quot;84d7885c-40d6-4354-8342-b90485ab7c2b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DB719-CE50-4868-A2BA-4256CC1D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56868553" name="image" descr="{&quot;templafy&quot;:{&quot;id&quot;:&quot;950c73d6-4086-4646-98b0-2b610f27cff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207740917" name="image" descr="{&quot;templafy&quot;:{&quot;id&quot;:&quot;f1a23a9b-e0e5-4400-909a-c7332c42309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0" name="Region">
            <a:extLst>
              <a:ext uri="{FF2B5EF4-FFF2-40B4-BE49-F238E27FC236}">
                <a16:creationId xmlns:a16="http://schemas.microsoft.com/office/drawing/2014/main" id="{F7978959-2DB0-44DD-987A-82DCD344E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sp>
        <p:nvSpPr>
          <p:cNvPr id="11" name="text" descr="{&quot;templafy&quot;:{&quot;id&quot;:&quot;5dbb2dcc-1c38-431e-9754-90ac53ef2699&quot;}}" title="UserProfile.Office.Virksomhed_{{DocumentLanguage}}">
            <a:extLst>
              <a:ext uri="{FF2B5EF4-FFF2-40B4-BE49-F238E27FC236}">
                <a16:creationId xmlns:a16="http://schemas.microsoft.com/office/drawing/2014/main" id="{B4D4DF00-AF3E-4DC7-ABCD-B4BE3CF93D63}"/>
              </a:ext>
            </a:extLst>
          </p:cNvPr>
          <p:cNvSpPr txBox="1"/>
          <p:nvPr userDrawn="1"/>
        </p:nvSpPr>
        <p:spPr>
          <a:xfrm>
            <a:off x="1366839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Mental Health Services</a:t>
            </a:r>
          </a:p>
        </p:txBody>
      </p:sp>
      <p:sp>
        <p:nvSpPr>
          <p:cNvPr id="12" name="text" descr="{&quot;templafy&quot;:{&quot;id&quot;:&quot;b1548bfe-80f4-4138-9432-e699c480c653&quot;}}" hidden="1" title="UserProfile.CenterFreeText">
            <a:extLst>
              <a:ext uri="{FF2B5EF4-FFF2-40B4-BE49-F238E27FC236}">
                <a16:creationId xmlns:a16="http://schemas.microsoft.com/office/drawing/2014/main" id="{F46AE864-C9BA-42F1-BDB3-A7972E5A9F46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CNSR</a:t>
            </a:r>
          </a:p>
        </p:txBody>
      </p:sp>
      <p:sp>
        <p:nvSpPr>
          <p:cNvPr id="13" name="text" descr="{&quot;templafy&quot;:{&quot;id&quot;:&quot;8b3c28e3-e081-4bd1-b3a0-1fe0f91e0ff1&quot;}}" title="UserProfile.Centers.Center_{{DocumentLanguage}}">
            <a:extLst>
              <a:ext uri="{FF2B5EF4-FFF2-40B4-BE49-F238E27FC236}">
                <a16:creationId xmlns:a16="http://schemas.microsoft.com/office/drawing/2014/main" id="{69118E20-973C-46A3-AAC4-295762DCC1E1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Mental Health Centre Glostrup</a:t>
            </a:r>
          </a:p>
        </p:txBody>
      </p:sp>
      <p:sp>
        <p:nvSpPr>
          <p:cNvPr id="14" name="text" descr="{&quot;templafy&quot;:{&quot;id&quot;:&quot;30160a95-1507-4523-a948-b3ccb594308a&quot;}}" title="Form.PresentationTitle">
            <a:extLst>
              <a:ext uri="{FF2B5EF4-FFF2-40B4-BE49-F238E27FC236}">
                <a16:creationId xmlns:a16="http://schemas.microsoft.com/office/drawing/2014/main" id="{C47B8F7A-A89D-4C0E-9C22-3FFB44C7AD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541384292" name="image" descr="{&quot;templafy&quot;:{&quot;id&quot;:&quot;36e189ed-a93b-4009-8a2e-51e9235bd74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651008014" name="image" descr="{&quot;templafy&quot;:{&quot;id&quot;:&quot;fb48adc4-bede-419b-84c5-a5876102476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081585092" name="image" descr="{&quot;templafy&quot;:{&quot;id&quot;:&quot;647100d4-c595-4507-a50b-dbfe49e97a3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17" name="text" descr="{&quot;templafy&quot;:{&quot;id&quot;:&quot;18f936f3-bab9-4012-96fc-4d065b6953a9&quot;}}" title="UserProfile.Name">
            <a:extLst>
              <a:ext uri="{FF2B5EF4-FFF2-40B4-BE49-F238E27FC236}">
                <a16:creationId xmlns:a16="http://schemas.microsoft.com/office/drawing/2014/main" id="{3D127054-B0BA-42D5-B9B5-3029C95093B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Mikkel Erlang Sørensen</a:t>
            </a:r>
          </a:p>
        </p:txBody>
      </p:sp>
      <p:sp>
        <p:nvSpPr>
          <p:cNvPr id="18" name="text" descr="{&quot;templafy&quot;:{&quot;id&quot;:&quot;d7bac68c-2d58-4bc6-8088-b78a0fb3cb29&quot;}}" hidden="1" title="Form.Manuel_dato">
            <a:extLst>
              <a:ext uri="{FF2B5EF4-FFF2-40B4-BE49-F238E27FC236}">
                <a16:creationId xmlns:a16="http://schemas.microsoft.com/office/drawing/2014/main" id="{135BC48F-12FB-4B9D-AF58-8793099603C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750089810" name="image" descr="{&quot;templafy&quot;:{&quot;id&quot;:&quot;c92cc27e-4fee-4487-af02-d366d6e7a97e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" y="0"/>
            <a:ext cx="121914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B805BE9-6F51-4341-9FCD-D36438E5A89E}"/>
              </a:ext>
            </a:extLst>
          </p:cNvPr>
          <p:cNvSpPr/>
          <p:nvPr userDrawn="1"/>
        </p:nvSpPr>
        <p:spPr>
          <a:xfrm>
            <a:off x="11514880" y="1"/>
            <a:ext cx="6835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2066704249" name="image" descr="{&quot;templafy&quot;:{&quot;id&quot;:&quot;45c34ad9-904e-4bd2-840f-78211f9776e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1016737"/>
            <a:ext cx="10137775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7" y="258561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3992">
              <a:defRPr sz="1600">
                <a:solidFill>
                  <a:schemeClr val="bg1"/>
                </a:solidFill>
              </a:defRPr>
            </a:lvl3pPr>
            <a:lvl4pPr marL="539987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6837" y="3490922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3992">
              <a:defRPr sz="1600">
                <a:solidFill>
                  <a:schemeClr val="bg1"/>
                </a:solidFill>
              </a:defRPr>
            </a:lvl3pPr>
            <a:lvl4pPr marL="539987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304551" y="25848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3992">
              <a:defRPr sz="1600">
                <a:solidFill>
                  <a:schemeClr val="bg1"/>
                </a:solidFill>
              </a:defRPr>
            </a:lvl3pPr>
            <a:lvl4pPr marL="539987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304551" y="34920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3992">
              <a:defRPr sz="1600">
                <a:solidFill>
                  <a:schemeClr val="bg1"/>
                </a:solidFill>
              </a:defRPr>
            </a:lvl3pPr>
            <a:lvl4pPr marL="539987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pic>
        <p:nvPicPr>
          <p:cNvPr id="1264581530" name="image" descr="{&quot;templafy&quot;:{&quot;id&quot;:&quot;cc1c0a5f-69e3-44d4-8ba0-7453226a2fb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06975"/>
            <a:ext cx="687600" cy="687600"/>
          </a:xfrm>
          <a:prstGeom prst="rect">
            <a:avLst/>
          </a:prstGeom>
        </p:spPr>
      </p:pic>
      <p:pic>
        <p:nvPicPr>
          <p:cNvPr id="32" name="Region">
            <a:extLst>
              <a:ext uri="{FF2B5EF4-FFF2-40B4-BE49-F238E27FC236}">
                <a16:creationId xmlns:a16="http://schemas.microsoft.com/office/drawing/2014/main" id="{7DBE4519-D315-4551-8FFF-23278A41F7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4852382"/>
            <a:ext cx="116417" cy="594784"/>
          </a:xfrm>
          <a:prstGeom prst="rect">
            <a:avLst/>
          </a:prstGeom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89C57-8555-49A1-8F50-00267BCA12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8166573" name="image" descr="{&quot;templafy&quot;:{&quot;id&quot;:&quot;2e57a5a3-fa9d-43f4-80bb-36d69aab9ed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4" name="text" descr="{&quot;templafy&quot;:{&quot;id&quot;:&quot;0f0463b8-11f3-4fa9-84ef-396374567775&quot;}}" title="UserProfile.Office.Virksomhed_{{DocumentLanguage}}">
            <a:extLst>
              <a:ext uri="{FF2B5EF4-FFF2-40B4-BE49-F238E27FC236}">
                <a16:creationId xmlns:a16="http://schemas.microsoft.com/office/drawing/2014/main" id="{B86E3A09-07D7-4572-B9B4-424492595535}"/>
              </a:ext>
            </a:extLst>
          </p:cNvPr>
          <p:cNvSpPr txBox="1"/>
          <p:nvPr userDrawn="1"/>
        </p:nvSpPr>
        <p:spPr>
          <a:xfrm>
            <a:off x="1366839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Mental Health Services</a:t>
            </a:r>
          </a:p>
        </p:txBody>
      </p:sp>
      <p:sp>
        <p:nvSpPr>
          <p:cNvPr id="27" name="text" descr="{&quot;templafy&quot;:{&quot;id&quot;:&quot;3dcf91e2-b295-4d35-accf-4d54efdaba7a&quot;}}" hidden="1" title="UserProfile.CenterFreeText">
            <a:extLst>
              <a:ext uri="{FF2B5EF4-FFF2-40B4-BE49-F238E27FC236}">
                <a16:creationId xmlns:a16="http://schemas.microsoft.com/office/drawing/2014/main" id="{5F299E72-7220-4037-A022-AB131B48EEA5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9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CNSR</a:t>
            </a:r>
          </a:p>
        </p:txBody>
      </p:sp>
      <p:sp>
        <p:nvSpPr>
          <p:cNvPr id="28" name="text" descr="{&quot;templafy&quot;:{&quot;id&quot;:&quot;9d40eea9-2f30-4c42-9237-14d5c799b6f4&quot;}}" title="UserProfile.Centers.Center_{{DocumentLanguage}}">
            <a:extLst>
              <a:ext uri="{FF2B5EF4-FFF2-40B4-BE49-F238E27FC236}">
                <a16:creationId xmlns:a16="http://schemas.microsoft.com/office/drawing/2014/main" id="{E470E0A8-A54B-4294-8741-350F4F6D0CD1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68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Mental Health Centre Glostrup</a:t>
            </a:r>
          </a:p>
        </p:txBody>
      </p:sp>
      <p:sp>
        <p:nvSpPr>
          <p:cNvPr id="36" name="text" descr="{&quot;templafy&quot;:{&quot;id&quot;:&quot;bf7c237a-cf95-45ca-8189-947f0ac2c8fa&quot;}}" title="Form.PresentationTitle">
            <a:extLst>
              <a:ext uri="{FF2B5EF4-FFF2-40B4-BE49-F238E27FC236}">
                <a16:creationId xmlns:a16="http://schemas.microsoft.com/office/drawing/2014/main" id="{AC371463-26EB-4629-B7E5-E75885298EA4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817555523" name="image" descr="{&quot;templafy&quot;:{&quot;id&quot;:&quot;f6466db8-3942-4c3d-8d31-770f93b7fb1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782841513" name="image" descr="{&quot;templafy&quot;:{&quot;id&quot;:&quot;daef59b2-50bd-4ae8-8b19-ba3c44c79be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1f0d2dca-c06a-4989-adc1-22fc8d405ba3&quot;}}" title="UserProfile.Name">
            <a:extLst>
              <a:ext uri="{FF2B5EF4-FFF2-40B4-BE49-F238E27FC236}">
                <a16:creationId xmlns:a16="http://schemas.microsoft.com/office/drawing/2014/main" id="{2D9BE457-D838-4671-A534-D2113083B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Mikkel Erlang Sørensen</a:t>
            </a:r>
          </a:p>
        </p:txBody>
      </p:sp>
      <p:sp>
        <p:nvSpPr>
          <p:cNvPr id="30" name="text" descr="{&quot;templafy&quot;:{&quot;id&quot;:&quot;86a993d9-9009-4ca0-94ad-b9a300212798&quot;}}" hidden="1" title="Form.Manuel_dato">
            <a:extLst>
              <a:ext uri="{FF2B5EF4-FFF2-40B4-BE49-F238E27FC236}">
                <a16:creationId xmlns:a16="http://schemas.microsoft.com/office/drawing/2014/main" id="{22340F70-8ECE-4613-ADC1-E4F33D756A1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413379216" name="image" descr="{&quot;templafy&quot;:{&quot;id&quot;:&quot;8aaa2fef-3371-49ce-bf24-fea17ebd17b6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27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23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5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4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3" y="1479522"/>
            <a:ext cx="2160799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9" y="3341699"/>
            <a:ext cx="740399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91" y="4380698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5" y="1479521"/>
            <a:ext cx="2566255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5" y="2019313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84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3" y="1989142"/>
            <a:ext cx="12191423" cy="48714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1989142"/>
            <a:ext cx="683568" cy="48716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40" y="2720891"/>
            <a:ext cx="9435659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42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737359010" name="image" descr="{&quot;templafy&quot;:{&quot;id&quot;:&quot;be98698d-8982-49b0-ac7c-5ba37176059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0" y="-3600"/>
            <a:ext cx="12200400" cy="6865200"/>
          </a:xfrm>
          <a:prstGeom prst="rect">
            <a:avLst/>
          </a:prstGeom>
        </p:spPr>
      </p:pic>
      <p:pic>
        <p:nvPicPr>
          <p:cNvPr id="915165410" name="image" descr="{&quot;templafy&quot;:{&quot;id&quot;:&quot;9f3b4247-3ccb-447b-a058-bce91550452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20" y="-7200"/>
            <a:ext cx="12200400" cy="6865200"/>
          </a:xfrm>
          <a:prstGeom prst="rect">
            <a:avLst/>
          </a:prstGeom>
        </p:spPr>
      </p:pic>
      <p:sp>
        <p:nvSpPr>
          <p:cNvPr id="17" name="text" descr="{&quot;templafy&quot;:{&quot;id&quot;:&quot;801b502b-8503-46de-8b1a-404af8f208d9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b5771a53-fa0e-4de5-9b70-e93ff63691fc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Mikkel Erlang Sørensen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104673108" name="image" descr="{&quot;templafy&quot;:{&quot;id&quot;:&quot;31daff72-2618-4afb-8e3d-ebd853f5395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208660474" name="image" descr="{&quot;templafy&quot;:{&quot;id&quot;:&quot;733c27b2-5824-43b5-8c3c-c485d5a6312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140240701" name="image" descr="{&quot;templafy&quot;:{&quot;id&quot;:&quot;78474218-d2d4-44ff-af97-25cec84f9c3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91e543d1-551c-455c-8b1d-44d62a2823a6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9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Mental Health Services</a:t>
            </a:r>
          </a:p>
        </p:txBody>
      </p:sp>
      <p:sp>
        <p:nvSpPr>
          <p:cNvPr id="29" name="text" descr="{&quot;templafy&quot;:{&quot;id&quot;:&quot;5b94b021-fbf0-4410-88e7-fd6fe9af9cd3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9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CNSR</a:t>
            </a:r>
          </a:p>
        </p:txBody>
      </p:sp>
      <p:sp>
        <p:nvSpPr>
          <p:cNvPr id="30" name="text" descr="{&quot;templafy&quot;:{&quot;id&quot;:&quot;21fb56a6-b487-41ca-84af-a838453b1025&quot;}}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68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Mental Health Centre Glostrup</a:t>
            </a:r>
          </a:p>
        </p:txBody>
      </p:sp>
      <p:sp>
        <p:nvSpPr>
          <p:cNvPr id="31" name="text" descr="{&quot;templafy&quot;:{&quot;id&quot;:&quot;985766aa-f069-48e3-925a-61819c7941b3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635755467" name="image" descr="{&quot;templafy&quot;:{&quot;id&quot;:&quot;37b90c67-2ebc-4569-9102-27e5aea608aa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B2E933D4-B038-4914-8692-045FED1FDDC3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1605796535" name="image" descr="{&quot;templafy&quot;:{&quot;id&quot;:&quot;0d1275df-c1aa-46fc-bc9b-4970fda6617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33" name="Region">
            <a:extLst>
              <a:ext uri="{FF2B5EF4-FFF2-40B4-BE49-F238E27FC236}">
                <a16:creationId xmlns:a16="http://schemas.microsoft.com/office/drawing/2014/main" id="{43630FF5-5651-45BC-A331-2D4A7676FA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1584984"/>
            <a:ext cx="116417" cy="594784"/>
          </a:xfrm>
          <a:prstGeom prst="rect">
            <a:avLst/>
          </a:prstGeom>
        </p:spPr>
      </p:pic>
      <p:pic>
        <p:nvPicPr>
          <p:cNvPr id="1852751697" name="image" descr="{&quot;templafy&quot;:{&quot;id&quot;:&quot;fc1b50fd-0ef3-449e-bd0b-92ef800f050b&quot;}}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8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8001" y="1989139"/>
            <a:ext cx="10136615" cy="3498850"/>
          </a:xfrm>
        </p:spPr>
        <p:txBody>
          <a:bodyPr/>
          <a:lstStyle>
            <a:lvl1pPr marL="269993" indent="-269993">
              <a:defRPr/>
            </a:lvl1pPr>
            <a:lvl2pPr marL="629984" indent="-269993">
              <a:defRPr/>
            </a:lvl2pPr>
            <a:lvl3pPr marL="935977" indent="-233994">
              <a:defRPr/>
            </a:lvl3pPr>
            <a:lvl4pPr marL="1295968" indent="-215995">
              <a:defRPr/>
            </a:lvl4pPr>
            <a:lvl5pPr marL="1655959" indent="-215995">
              <a:defRPr/>
            </a:lvl5pPr>
            <a:lvl6pPr marL="1997950" indent="-179996">
              <a:defRPr/>
            </a:lvl6pPr>
            <a:lvl7pPr marL="2357941" indent="-179996">
              <a:defRPr/>
            </a:lvl7pPr>
            <a:lvl8pPr marL="2717932" indent="-179996">
              <a:defRPr/>
            </a:lvl8pPr>
            <a:lvl9pPr marL="2717932" indent="-179996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text" descr="{&quot;templafy&quot;:{&quot;id&quot;:&quot;d8102f49-6741-42c9-aaf1-d5e26049851e&quot;}}" title="UserProfile.Office.Virksomhed_{{DocumentLanguage}}">
            <a:extLst>
              <a:ext uri="{FF2B5EF4-FFF2-40B4-BE49-F238E27FC236}">
                <a16:creationId xmlns:a16="http://schemas.microsoft.com/office/drawing/2014/main" id="{591555D6-BB2E-43A6-8859-28C59425DBF4}"/>
              </a:ext>
            </a:extLst>
          </p:cNvPr>
          <p:cNvSpPr txBox="1"/>
          <p:nvPr userDrawn="1"/>
        </p:nvSpPr>
        <p:spPr>
          <a:xfrm>
            <a:off x="1366839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Mental Health Services</a:t>
            </a:r>
          </a:p>
        </p:txBody>
      </p:sp>
      <p:sp>
        <p:nvSpPr>
          <p:cNvPr id="7" name="text" descr="{&quot;templafy&quot;:{&quot;id&quot;:&quot;cb215a8d-c8d7-4daa-9a39-287bd306d896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9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CNSR</a:t>
            </a:r>
          </a:p>
        </p:txBody>
      </p:sp>
      <p:sp>
        <p:nvSpPr>
          <p:cNvPr id="8" name="text" descr="{&quot;templafy&quot;:{&quot;id&quot;:&quot;c9eb443e-f60f-476c-9877-9ec08d720896&quot;}}" title="UserProfile.Centers.Center_{{DocumentLanguage}}">
            <a:extLst>
              <a:ext uri="{FF2B5EF4-FFF2-40B4-BE49-F238E27FC236}">
                <a16:creationId xmlns:a16="http://schemas.microsoft.com/office/drawing/2014/main" id="{867010F9-A7D3-4A5E-BC65-021A3528870A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68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Mental Health Centre Glostrup</a:t>
            </a:r>
          </a:p>
        </p:txBody>
      </p:sp>
      <p:sp>
        <p:nvSpPr>
          <p:cNvPr id="9" name="text" descr="{&quot;templafy&quot;:{&quot;id&quot;:&quot;0bc3903e-e7eb-4b78-aac9-2dd5a0b96eef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239751665" name="image" descr="{&quot;templafy&quot;:{&quot;id&quot;:&quot;be80e574-c29a-457a-a9af-36085da9485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305607661" name="image" descr="{&quot;templafy&quot;:{&quot;id&quot;:&quot;3a307365-0b20-4cbc-a25b-70b02a412c2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7" name="Region">
            <a:extLst>
              <a:ext uri="{FF2B5EF4-FFF2-40B4-BE49-F238E27FC236}">
                <a16:creationId xmlns:a16="http://schemas.microsoft.com/office/drawing/2014/main" id="{30058ECB-B484-48BD-9049-4B17351B1E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420161686" name="image" descr="{&quot;templafy&quot;:{&quot;id&quot;:&quot;f74544ac-2a9d-4ff1-b34b-ddf0b242683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990582430" name="image" descr="{&quot;templafy&quot;:{&quot;id&quot;:&quot;f890aead-5252-4324-9dfa-bae6c5f9e39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938549429" name="image" descr="{&quot;templafy&quot;:{&quot;id&quot;:&quot;9d0b2739-3ab6-4f98-97af-65c38409ced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2" name="text" descr="{&quot;templafy&quot;:{&quot;id&quot;:&quot;5a8fefa2-e439-4367-b9fa-9c572460d1ad&quot;}}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Mikkel Erlang Sørensen</a:t>
            </a:r>
          </a:p>
        </p:txBody>
      </p:sp>
      <p:sp>
        <p:nvSpPr>
          <p:cNvPr id="23" name="text" descr="{&quot;templafy&quot;:{&quot;id&quot;:&quot;08172f45-3838-44a5-8c51-9cb4f4c06347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862683039" name="image" descr="{&quot;templafy&quot;:{&quot;id&quot;:&quot;0592497f-07dc-4f7f-b912-5801e39a413d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09670980" name="image" descr="{&quot;templafy&quot;:{&quot;id&quot;:&quot;000cf5dd-a939-4b7a-9024-ca6e216ccf7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32dd2156-32e1-48ac-9094-9a4c7a896fa9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9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tx1"/>
                </a:solidFill>
              </a:rPr>
              <a:t>Mental Health Services</a:t>
            </a:r>
          </a:p>
        </p:txBody>
      </p:sp>
      <p:sp>
        <p:nvSpPr>
          <p:cNvPr id="17" name="text" descr="{&quot;templafy&quot;:{&quot;id&quot;:&quot;2e82cd93-450d-478f-8f71-5748c07f8539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9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CNSR</a:t>
            </a:r>
          </a:p>
        </p:txBody>
      </p:sp>
      <p:sp>
        <p:nvSpPr>
          <p:cNvPr id="19" name="text" descr="{&quot;templafy&quot;:{&quot;id&quot;:&quot;53c46831-6527-4de2-a5ea-d155888ea93a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68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Mental Health Centre Glostrup</a:t>
            </a:r>
          </a:p>
        </p:txBody>
      </p:sp>
      <p:sp>
        <p:nvSpPr>
          <p:cNvPr id="22" name="text" descr="{&quot;templafy&quot;:{&quot;id&quot;:&quot;a7b574ec-9a93-4700-ab0b-732e41a627ab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1593412680" name="image" descr="{&quot;templafy&quot;:{&quot;id&quot;:&quot;9abfa5ab-4ad9-4148-87a9-76fdf8a498d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983744216" name="image" descr="{&quot;templafy&quot;:{&quot;id&quot;:&quot;3498dcb9-cb23-4a90-b354-d018be56a01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8c8d728f-e93c-4de8-9cc7-00d3a710b08a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Mikkel Erlang Sørensen</a:t>
            </a:r>
          </a:p>
        </p:txBody>
      </p:sp>
      <p:sp>
        <p:nvSpPr>
          <p:cNvPr id="30" name="text" descr="{&quot;templafy&quot;:{&quot;id&quot;:&quot;b7ce41db-2bea-4c75-a3ee-50bfac2bcf29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CDE8568A-4FC6-4FE8-AD56-00B607247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1" name="Pladsholder til indhold 2">
            <a:extLst>
              <a:ext uri="{FF2B5EF4-FFF2-40B4-BE49-F238E27FC236}">
                <a16:creationId xmlns:a16="http://schemas.microsoft.com/office/drawing/2014/main" id="{EAC797D0-A118-439F-BE17-E714D7DBF2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8001" y="1989139"/>
            <a:ext cx="10136615" cy="4202862"/>
          </a:xfrm>
        </p:spPr>
        <p:txBody>
          <a:bodyPr/>
          <a:lstStyle>
            <a:lvl1pPr marL="269993" indent="-269993">
              <a:defRPr/>
            </a:lvl1pPr>
            <a:lvl2pPr marL="629984" indent="-269993">
              <a:defRPr/>
            </a:lvl2pPr>
            <a:lvl3pPr marL="935977" indent="-233994">
              <a:defRPr/>
            </a:lvl3pPr>
            <a:lvl4pPr marL="1295968" indent="-215995">
              <a:defRPr/>
            </a:lvl4pPr>
            <a:lvl5pPr marL="1655959" indent="-215995">
              <a:defRPr/>
            </a:lvl5pPr>
            <a:lvl6pPr marL="1997950" indent="-179996">
              <a:defRPr/>
            </a:lvl6pPr>
            <a:lvl7pPr marL="2357941" indent="-179996">
              <a:defRPr/>
            </a:lvl7pPr>
            <a:lvl8pPr marL="2717932" indent="-179996">
              <a:defRPr/>
            </a:lvl8pPr>
            <a:lvl9pPr marL="2717932" indent="-179996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880683443" name="image" descr="{&quot;templafy&quot;:{&quot;id&quot;:&quot;20c4cc3c-201e-4852-a6f1-2132b765bc1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091395237" name="image" descr="{&quot;templafy&quot;:{&quot;id&quot;:&quot;ab632da1-2754-4066-a39e-4547305868bf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34" name="Region">
            <a:extLst>
              <a:ext uri="{FF2B5EF4-FFF2-40B4-BE49-F238E27FC236}">
                <a16:creationId xmlns:a16="http://schemas.microsoft.com/office/drawing/2014/main" id="{C100A8B8-EE9B-41DE-A673-383B769566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10373542" name="image" descr="{&quot;templafy&quot;:{&quot;id&quot;:&quot;14b621c1-c2ab-4c4d-8c6f-dc262b50b1a0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6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871200"/>
            <a:ext cx="101377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6840" y="1989139"/>
            <a:ext cx="4924425" cy="3498850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500776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09F8F-FD32-4C43-B004-D50DBD62F8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" descr="{&quot;templafy&quot;:{&quot;id&quot;:&quot;09d658bd-9da6-4ad8-826c-d084d32b1975&quot;}}" title="UserProfile.Office.Virksomhed_{{DocumentLanguage}}">
            <a:extLst>
              <a:ext uri="{FF2B5EF4-FFF2-40B4-BE49-F238E27FC236}">
                <a16:creationId xmlns:a16="http://schemas.microsoft.com/office/drawing/2014/main" id="{378BF857-31E9-400F-B9EC-F6C9240631E1}"/>
              </a:ext>
            </a:extLst>
          </p:cNvPr>
          <p:cNvSpPr txBox="1"/>
          <p:nvPr userDrawn="1"/>
        </p:nvSpPr>
        <p:spPr>
          <a:xfrm>
            <a:off x="1366839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Mental Health Services</a:t>
            </a:r>
          </a:p>
        </p:txBody>
      </p:sp>
      <p:sp>
        <p:nvSpPr>
          <p:cNvPr id="11" name="text" descr="{&quot;templafy&quot;:{&quot;id&quot;:&quot;8938b94c-eff1-471d-8988-d136a8a6193e&quot;}}" hidden="1" title="UserProfile.CenterFreeText">
            <a:extLst>
              <a:ext uri="{FF2B5EF4-FFF2-40B4-BE49-F238E27FC236}">
                <a16:creationId xmlns:a16="http://schemas.microsoft.com/office/drawing/2014/main" id="{77896589-C225-45A9-9215-F9AD1222BC9E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9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CNSR</a:t>
            </a:r>
          </a:p>
        </p:txBody>
      </p:sp>
      <p:sp>
        <p:nvSpPr>
          <p:cNvPr id="12" name="text" descr="{&quot;templafy&quot;:{&quot;id&quot;:&quot;162a82b4-d8e8-4e84-9598-28b394a96271&quot;}}" title="UserProfile.Centers.Center_{{DocumentLanguage}}">
            <a:extLst>
              <a:ext uri="{FF2B5EF4-FFF2-40B4-BE49-F238E27FC236}">
                <a16:creationId xmlns:a16="http://schemas.microsoft.com/office/drawing/2014/main" id="{070629F2-536E-43DB-A618-FC0BE464A8B6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68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Mental Health Centre Glostrup</a:t>
            </a:r>
          </a:p>
        </p:txBody>
      </p:sp>
      <p:sp>
        <p:nvSpPr>
          <p:cNvPr id="13" name="text" descr="{&quot;templafy&quot;:{&quot;id&quot;:&quot;28a138ae-674e-4a14-9dbc-c7203e25ad4c&quot;}}" title="Form.PresentationTitle">
            <a:extLst>
              <a:ext uri="{FF2B5EF4-FFF2-40B4-BE49-F238E27FC236}">
                <a16:creationId xmlns:a16="http://schemas.microsoft.com/office/drawing/2014/main" id="{7A43BAE4-F51C-489D-91E6-EDE93BB05E1E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835415823" name="image" descr="{&quot;templafy&quot;:{&quot;id&quot;:&quot;3125e0fc-8ee8-469d-94e1-03112ed524d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390744354" name="image" descr="{&quot;templafy&quot;:{&quot;id&quot;:&quot;58b00e6a-7e6a-4c56-8cff-c2ad19dd02d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1" name="Region">
            <a:extLst>
              <a:ext uri="{FF2B5EF4-FFF2-40B4-BE49-F238E27FC236}">
                <a16:creationId xmlns:a16="http://schemas.microsoft.com/office/drawing/2014/main" id="{518A4D16-3C1E-41DA-AF00-CB8F5B0BFE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1429860494" name="image" descr="{&quot;templafy&quot;:{&quot;id&quot;:&quot;73250f4c-8be2-481a-aa20-f4a50f3267d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930118600" name="image" descr="{&quot;templafy&quot;:{&quot;id&quot;:&quot;374f9fb2-59a5-49e2-b98f-04212820dfa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322027337" name="image" descr="{&quot;templafy&quot;:{&quot;id&quot;:&quot;9f37048c-68c9-4a2f-8d45-63b9497e27f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6" name="text" descr="{&quot;templafy&quot;:{&quot;id&quot;:&quot;d9ccb2fd-0b82-44a6-a23d-08bdaca44f97&quot;}}" title="UserProfile.Name">
            <a:extLst>
              <a:ext uri="{FF2B5EF4-FFF2-40B4-BE49-F238E27FC236}">
                <a16:creationId xmlns:a16="http://schemas.microsoft.com/office/drawing/2014/main" id="{6B0C741D-8435-4AB2-B2D8-0B88BF717232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Mikkel Erlang Sørensen</a:t>
            </a:r>
          </a:p>
        </p:txBody>
      </p:sp>
      <p:sp>
        <p:nvSpPr>
          <p:cNvPr id="27" name="text" descr="{&quot;templafy&quot;:{&quot;id&quot;:&quot;d618acac-cb49-4626-9757-d107cfb77fa1&quot;}}" hidden="1" title="Form.Manuel_dato">
            <a:extLst>
              <a:ext uri="{FF2B5EF4-FFF2-40B4-BE49-F238E27FC236}">
                <a16:creationId xmlns:a16="http://schemas.microsoft.com/office/drawing/2014/main" id="{6FE2C55A-F3A3-4C26-9E35-9687C243706A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1" y="4838167"/>
            <a:ext cx="1013661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3992">
              <a:defRPr sz="1600"/>
            </a:lvl3pPr>
            <a:lvl4pPr marL="539987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8001" y="871204"/>
            <a:ext cx="10136615" cy="383142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D384858-CF75-4D90-99EB-C57934C0FD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8A6BEA05-A108-48C1-B55F-9DCB7AF8DBD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AFCB0-3A09-4940-BE2D-7847FFF09D9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7800676b-905d-451a-a73f-70789afd42ed&quot;}}" title="UserProfile.Office.Virksomhed_{{DocumentLanguage}}">
            <a:extLst>
              <a:ext uri="{FF2B5EF4-FFF2-40B4-BE49-F238E27FC236}">
                <a16:creationId xmlns:a16="http://schemas.microsoft.com/office/drawing/2014/main" id="{F51367B4-CC7A-4489-8018-4AD5360FE837}"/>
              </a:ext>
            </a:extLst>
          </p:cNvPr>
          <p:cNvSpPr txBox="1"/>
          <p:nvPr userDrawn="1"/>
        </p:nvSpPr>
        <p:spPr>
          <a:xfrm>
            <a:off x="1366839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Mental Health Services</a:t>
            </a:r>
          </a:p>
        </p:txBody>
      </p:sp>
      <p:sp>
        <p:nvSpPr>
          <p:cNvPr id="10" name="text" descr="{&quot;templafy&quot;:{&quot;id&quot;:&quot;5898131b-b8b1-465c-ab56-ba4800fa7c7c&quot;}}" hidden="1" title="UserProfile.CenterFreeText">
            <a:extLst>
              <a:ext uri="{FF2B5EF4-FFF2-40B4-BE49-F238E27FC236}">
                <a16:creationId xmlns:a16="http://schemas.microsoft.com/office/drawing/2014/main" id="{9481764F-DC1F-44F4-A637-F9AF39FDB626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9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CNSR</a:t>
            </a:r>
          </a:p>
        </p:txBody>
      </p:sp>
      <p:sp>
        <p:nvSpPr>
          <p:cNvPr id="12" name="text" descr="{&quot;templafy&quot;:{&quot;id&quot;:&quot;a8ca7211-31e6-4e5e-8f58-860a9e8d6e17&quot;}}" title="UserProfile.Centers.Center_{{DocumentLanguage}}">
            <a:extLst>
              <a:ext uri="{FF2B5EF4-FFF2-40B4-BE49-F238E27FC236}">
                <a16:creationId xmlns:a16="http://schemas.microsoft.com/office/drawing/2014/main" id="{3DA6B91A-0D81-4188-8F91-5978B8F67F6B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68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Mental Health Centre Glostrup</a:t>
            </a:r>
          </a:p>
        </p:txBody>
      </p:sp>
      <p:sp>
        <p:nvSpPr>
          <p:cNvPr id="13" name="text" descr="{&quot;templafy&quot;:{&quot;id&quot;:&quot;bdb83689-e299-4f85-b8e8-1495806b3c1d&quot;}}" title="Form.PresentationTitle">
            <a:extLst>
              <a:ext uri="{FF2B5EF4-FFF2-40B4-BE49-F238E27FC236}">
                <a16:creationId xmlns:a16="http://schemas.microsoft.com/office/drawing/2014/main" id="{4E693C6E-CD0D-4ADB-8EDC-FCDE08D6EA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595591251" name="image" descr="{&quot;templafy&quot;:{&quot;id&quot;:&quot;01b183d9-5c11-4281-b019-8e345044099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20CBC785-56F5-48DD-9413-CEBA68A9FC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2102250297" name="image" descr="{&quot;templafy&quot;:{&quot;id&quot;:&quot;dcc31b98-cdb8-40b1-9a31-a7ee6ce79c13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34016934" name="image" descr="{&quot;templafy&quot;:{&quot;id&quot;:&quot;c4c169a4-38de-49dc-9b06-4704ff70719a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80549612-5d15-45fe-ae51-f82efca92a1d&quot;}}" title="UserProfile.Name">
            <a:extLst>
              <a:ext uri="{FF2B5EF4-FFF2-40B4-BE49-F238E27FC236}">
                <a16:creationId xmlns:a16="http://schemas.microsoft.com/office/drawing/2014/main" id="{942EC712-B94B-4055-BE7D-8973BA96BC6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Mikkel Erlang Sørensen</a:t>
            </a:r>
          </a:p>
        </p:txBody>
      </p:sp>
      <p:sp>
        <p:nvSpPr>
          <p:cNvPr id="26" name="text" descr="{&quot;templafy&quot;:{&quot;id&quot;:&quot;1fd5916b-c0d0-49ce-a96c-47f20b2c6f3f&quot;}}" hidden="1" title="Form.Manuel_dato">
            <a:extLst>
              <a:ext uri="{FF2B5EF4-FFF2-40B4-BE49-F238E27FC236}">
                <a16:creationId xmlns:a16="http://schemas.microsoft.com/office/drawing/2014/main" id="{3321C456-855E-4615-89FF-2FC48B1822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6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50" y="4838167"/>
            <a:ext cx="1013706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3992">
              <a:defRPr sz="1600"/>
            </a:lvl3pPr>
            <a:lvl4pPr marL="539987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8001" y="871204"/>
            <a:ext cx="10136615" cy="3831675"/>
          </a:xfrm>
        </p:spPr>
        <p:txBody>
          <a:bodyPr/>
          <a:lstStyle>
            <a:lvl1pPr marL="269993" indent="-269993">
              <a:defRPr baseline="0"/>
            </a:lvl1pPr>
            <a:lvl2pPr marL="629984" indent="-269993">
              <a:defRPr/>
            </a:lvl2pPr>
            <a:lvl3pPr marL="935977" indent="-233994">
              <a:defRPr/>
            </a:lvl3pPr>
            <a:lvl4pPr marL="1295968" indent="-215995">
              <a:defRPr/>
            </a:lvl4pPr>
            <a:lvl5pPr marL="1655959" indent="-215995">
              <a:defRPr/>
            </a:lvl5pPr>
            <a:lvl6pPr marL="1997950" indent="-179996">
              <a:defRPr/>
            </a:lvl6pPr>
            <a:lvl7pPr marL="2357941" indent="-179996">
              <a:defRPr/>
            </a:lvl7pPr>
            <a:lvl8pPr marL="2717932" indent="-179996">
              <a:defRPr/>
            </a:lvl8pPr>
            <a:lvl9pPr marL="2717932" indent="-179996">
              <a:defRPr sz="1000"/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F378BB3-E053-49F9-9A7A-C0B106531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A6C91655-88A1-4C0A-8A8C-9EA3819759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066C8-4CB7-4D18-8A99-8983392878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" descr="{&quot;templafy&quot;:{&quot;id&quot;:&quot;75433f5a-895c-4042-b92a-9163002684ca&quot;}}" title="UserProfile.Office.Virksomhed_{{DocumentLanguage}}">
            <a:extLst>
              <a:ext uri="{FF2B5EF4-FFF2-40B4-BE49-F238E27FC236}">
                <a16:creationId xmlns:a16="http://schemas.microsoft.com/office/drawing/2014/main" id="{6146C491-F52C-4CC4-B68A-1B556B13EC12}"/>
              </a:ext>
            </a:extLst>
          </p:cNvPr>
          <p:cNvSpPr txBox="1"/>
          <p:nvPr userDrawn="1"/>
        </p:nvSpPr>
        <p:spPr>
          <a:xfrm>
            <a:off x="1366839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Mental Health Services</a:t>
            </a:r>
          </a:p>
        </p:txBody>
      </p:sp>
      <p:sp>
        <p:nvSpPr>
          <p:cNvPr id="9" name="text" descr="{&quot;templafy&quot;:{&quot;id&quot;:&quot;425b25e2-c73f-4820-afc3-c68f219e79dc&quot;}}" hidden="1" title="UserProfile.CenterFreeText">
            <a:extLst>
              <a:ext uri="{FF2B5EF4-FFF2-40B4-BE49-F238E27FC236}">
                <a16:creationId xmlns:a16="http://schemas.microsoft.com/office/drawing/2014/main" id="{EFE9D610-3E2D-4336-BFED-06307C757B93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9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CNSR</a:t>
            </a:r>
          </a:p>
        </p:txBody>
      </p:sp>
      <p:sp>
        <p:nvSpPr>
          <p:cNvPr id="10" name="text" descr="{&quot;templafy&quot;:{&quot;id&quot;:&quot;6bcd541f-c9b4-4ffa-9eb6-0a9faa64042d&quot;}}" title="UserProfile.Centers.Center_{{DocumentLanguage}}">
            <a:extLst>
              <a:ext uri="{FF2B5EF4-FFF2-40B4-BE49-F238E27FC236}">
                <a16:creationId xmlns:a16="http://schemas.microsoft.com/office/drawing/2014/main" id="{7CDCCB15-F3B6-4E12-8F8C-26477B502FF5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68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Mental Health Centre Glostrup</a:t>
            </a:r>
          </a:p>
        </p:txBody>
      </p:sp>
      <p:sp>
        <p:nvSpPr>
          <p:cNvPr id="12" name="text" descr="{&quot;templafy&quot;:{&quot;id&quot;:&quot;234d28fd-9124-4a91-9c59-071b273e1c03&quot;}}" title="Form.PresentationTitle">
            <a:extLst>
              <a:ext uri="{FF2B5EF4-FFF2-40B4-BE49-F238E27FC236}">
                <a16:creationId xmlns:a16="http://schemas.microsoft.com/office/drawing/2014/main" id="{65CA55F8-E335-4AC4-9CBD-C2ED54C997C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65123807" name="image" descr="{&quot;templafy&quot;:{&quot;id&quot;:&quot;3f5d536f-58f2-4306-82f8-c54572c6180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254901940" name="image" descr="{&quot;templafy&quot;:{&quot;id&quot;:&quot;a136b3b2-0694-45d8-ba5f-09bf2e0c136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CE54899A-3EBE-4219-AFB1-9E08B2D8EC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660786413" name="image" descr="{&quot;templafy&quot;:{&quot;id&quot;:&quot;2300cbdd-076f-4cf9-90c3-70974dec282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964928315" name="image" descr="{&quot;templafy&quot;:{&quot;id&quot;:&quot;8102b4c4-897e-4935-aa43-579ba496e81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391827024" name="image" descr="{&quot;templafy&quot;:{&quot;id&quot;:&quot;f22755ab-e958-47fb-8c53-5ac027f1c91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c8dba6cf-d3a4-46db-8275-74bcdeccb885&quot;}}" title="UserProfile.Name">
            <a:extLst>
              <a:ext uri="{FF2B5EF4-FFF2-40B4-BE49-F238E27FC236}">
                <a16:creationId xmlns:a16="http://schemas.microsoft.com/office/drawing/2014/main" id="{29196FA7-035F-42A9-9CB1-B3531C1BC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Mikkel Erlang Sørensen</a:t>
            </a:r>
          </a:p>
        </p:txBody>
      </p:sp>
      <p:sp>
        <p:nvSpPr>
          <p:cNvPr id="26" name="text" descr="{&quot;templafy&quot;:{&quot;id&quot;:&quot;4dd1f7ae-8b5c-4e73-a792-02fd74c1ad2c&quot;}}" hidden="1" title="Form.Manuel_dato">
            <a:extLst>
              <a:ext uri="{FF2B5EF4-FFF2-40B4-BE49-F238E27FC236}">
                <a16:creationId xmlns:a16="http://schemas.microsoft.com/office/drawing/2014/main" id="{BDFC733C-32E6-4B9B-9AFE-2B046104CDB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516088714" name="image" descr="{&quot;templafy&quot;:{&quot;id&quot;:&quot;2726ef72-a756-4e4b-8687-9d6560a66228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0" y="4985496"/>
            <a:ext cx="492326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3992">
              <a:defRPr sz="1600"/>
            </a:lvl3pPr>
            <a:lvl4pPr marL="539987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1"/>
            <a:ext cx="4923264" cy="3984624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580189" y="4985496"/>
            <a:ext cx="492091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3992">
              <a:defRPr sz="1600"/>
            </a:lvl3pPr>
            <a:lvl4pPr marL="539987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6580190" y="871204"/>
            <a:ext cx="4924425" cy="3988723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E849DBD-7C04-447A-8265-A094C811DA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3D307C9-5829-4405-8C46-DB8A846A188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74E9D-EC97-4196-B393-DE76FB0123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7e41608a-9339-4bfb-ba03-0152d2c5f45f&quot;}}" title="UserProfile.Office.Virksomhed_{{DocumentLanguage}}">
            <a:extLst>
              <a:ext uri="{FF2B5EF4-FFF2-40B4-BE49-F238E27FC236}">
                <a16:creationId xmlns:a16="http://schemas.microsoft.com/office/drawing/2014/main" id="{FC6B8FFA-421A-4AC8-AB7A-A20E7560050C}"/>
              </a:ext>
            </a:extLst>
          </p:cNvPr>
          <p:cNvSpPr txBox="1"/>
          <p:nvPr userDrawn="1"/>
        </p:nvSpPr>
        <p:spPr>
          <a:xfrm>
            <a:off x="1366839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Mental Health Services</a:t>
            </a:r>
          </a:p>
        </p:txBody>
      </p:sp>
      <p:sp>
        <p:nvSpPr>
          <p:cNvPr id="10" name="text" descr="{&quot;templafy&quot;:{&quot;id&quot;:&quot;3eb8ca29-10cc-4c42-93a2-4b9de676a8c8&quot;}}" hidden="1" title="UserProfile.CenterFreeText">
            <a:extLst>
              <a:ext uri="{FF2B5EF4-FFF2-40B4-BE49-F238E27FC236}">
                <a16:creationId xmlns:a16="http://schemas.microsoft.com/office/drawing/2014/main" id="{36C974BD-9E8A-4E8C-828F-626EDB0F399E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9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CNSR</a:t>
            </a:r>
          </a:p>
        </p:txBody>
      </p:sp>
      <p:sp>
        <p:nvSpPr>
          <p:cNvPr id="13" name="text" descr="{&quot;templafy&quot;:{&quot;id&quot;:&quot;c8d5582d-5f05-450b-8ce1-841d2808b18d&quot;}}" title="UserProfile.Centers.Center_{{DocumentLanguage}}">
            <a:extLst>
              <a:ext uri="{FF2B5EF4-FFF2-40B4-BE49-F238E27FC236}">
                <a16:creationId xmlns:a16="http://schemas.microsoft.com/office/drawing/2014/main" id="{DC579ACE-EC3D-4174-A22C-37EF28460B7F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68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Mental Health Centre Glostrup</a:t>
            </a:r>
          </a:p>
        </p:txBody>
      </p:sp>
      <p:sp>
        <p:nvSpPr>
          <p:cNvPr id="14" name="text" descr="{&quot;templafy&quot;:{&quot;id&quot;:&quot;ee73d33a-e3eb-4b82-bdff-31a899ea21d1&quot;}}" title="Form.PresentationTitle">
            <a:extLst>
              <a:ext uri="{FF2B5EF4-FFF2-40B4-BE49-F238E27FC236}">
                <a16:creationId xmlns:a16="http://schemas.microsoft.com/office/drawing/2014/main" id="{8C45D06A-4D72-4EDC-8F4A-F34DEE5AFB1C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686703148" name="image" descr="{&quot;templafy&quot;:{&quot;id&quot;:&quot;83632540-091b-4337-84c6-e4ffe9f27ee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887308061" name="image" descr="{&quot;templafy&quot;:{&quot;id&quot;:&quot;384cbddb-3967-41c0-b5ee-a7ab302fc8b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2" name="Region">
            <a:extLst>
              <a:ext uri="{FF2B5EF4-FFF2-40B4-BE49-F238E27FC236}">
                <a16:creationId xmlns:a16="http://schemas.microsoft.com/office/drawing/2014/main" id="{523A8909-067C-42CA-BE8D-2D94EDF3F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1737693989" name="image" descr="{&quot;templafy&quot;:{&quot;id&quot;:&quot;2bc87259-f091-4153-946b-2bb1b210951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158847733" name="image" descr="{&quot;templafy&quot;:{&quot;id&quot;:&quot;b4bc21b7-27b6-44a6-ad2e-58937faff2d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425291186" name="image" descr="{&quot;templafy&quot;:{&quot;id&quot;:&quot;273d03e9-bf0c-4066-a6d6-3e3cd1b9404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b7dad154-114e-4b22-be7b-75dd06a5569b&quot;}}" title="UserProfile.Name">
            <a:extLst>
              <a:ext uri="{FF2B5EF4-FFF2-40B4-BE49-F238E27FC236}">
                <a16:creationId xmlns:a16="http://schemas.microsoft.com/office/drawing/2014/main" id="{E83158B3-18FC-4F56-BE63-E6A9907D71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Mikkel Erlang Sørensen</a:t>
            </a:r>
          </a:p>
        </p:txBody>
      </p:sp>
      <p:sp>
        <p:nvSpPr>
          <p:cNvPr id="29" name="text" descr="{&quot;templafy&quot;:{&quot;id&quot;:&quot;b09796db-61e1-400d-901c-0c62ad5b4740&quot;}}" hidden="1" title="Form.Manuel_dato">
            <a:extLst>
              <a:ext uri="{FF2B5EF4-FFF2-40B4-BE49-F238E27FC236}">
                <a16:creationId xmlns:a16="http://schemas.microsoft.com/office/drawing/2014/main" id="{009D0DCA-018C-405E-8A6E-31A87DC9124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97542257" name="image" descr="{&quot;templafy&quot;:{&quot;id&quot;:&quot;d9c55718-9b18-4f06-8341-cdf7107428bf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6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8000" y="871200"/>
            <a:ext cx="10136613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9" y="4986001"/>
            <a:ext cx="4927440" cy="498812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3992">
              <a:defRPr sz="1600"/>
            </a:lvl3pPr>
            <a:lvl4pPr marL="539987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367999" y="1976399"/>
            <a:ext cx="4923264" cy="2880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495674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B07D04-A4E5-4C68-B128-D96553C75E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88fda6af-1d9c-435a-98ae-ad086f9832c2&quot;}}" title="UserProfile.Office.Virksomhed_{{DocumentLanguage}}">
            <a:extLst>
              <a:ext uri="{FF2B5EF4-FFF2-40B4-BE49-F238E27FC236}">
                <a16:creationId xmlns:a16="http://schemas.microsoft.com/office/drawing/2014/main" id="{329EFC6E-917D-4A17-B097-E6F6742EEAD6}"/>
              </a:ext>
            </a:extLst>
          </p:cNvPr>
          <p:cNvSpPr txBox="1"/>
          <p:nvPr userDrawn="1"/>
        </p:nvSpPr>
        <p:spPr>
          <a:xfrm>
            <a:off x="1366839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Mental Health Services</a:t>
            </a:r>
          </a:p>
        </p:txBody>
      </p:sp>
      <p:sp>
        <p:nvSpPr>
          <p:cNvPr id="10" name="text" descr="{&quot;templafy&quot;:{&quot;id&quot;:&quot;a5aff300-6bc9-46d7-b2cd-52ca526feb81&quot;}}" hidden="1" title="UserProfile.CenterFreeText">
            <a:extLst>
              <a:ext uri="{FF2B5EF4-FFF2-40B4-BE49-F238E27FC236}">
                <a16:creationId xmlns:a16="http://schemas.microsoft.com/office/drawing/2014/main" id="{FE869C55-5188-4178-A8BB-0A2C0434C454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9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CNSR</a:t>
            </a:r>
          </a:p>
        </p:txBody>
      </p:sp>
      <p:sp>
        <p:nvSpPr>
          <p:cNvPr id="11" name="text" descr="{&quot;templafy&quot;:{&quot;id&quot;:&quot;ad1ce526-a874-4c91-8f35-643274800cea&quot;}}" title="UserProfile.Centers.Center_{{DocumentLanguage}}">
            <a:extLst>
              <a:ext uri="{FF2B5EF4-FFF2-40B4-BE49-F238E27FC236}">
                <a16:creationId xmlns:a16="http://schemas.microsoft.com/office/drawing/2014/main" id="{ECE61B8B-930B-4465-924D-E6545149900F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68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Mental Health Centre Glostrup</a:t>
            </a:r>
          </a:p>
        </p:txBody>
      </p:sp>
      <p:sp>
        <p:nvSpPr>
          <p:cNvPr id="12" name="text" descr="{&quot;templafy&quot;:{&quot;id&quot;:&quot;8e4096f2-87f2-4617-b24a-72becfc4059f&quot;}}" title="Form.PresentationTitle">
            <a:extLst>
              <a:ext uri="{FF2B5EF4-FFF2-40B4-BE49-F238E27FC236}">
                <a16:creationId xmlns:a16="http://schemas.microsoft.com/office/drawing/2014/main" id="{8A1B75FB-DD2D-46ED-8B80-10EEA78740CF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253893824" name="image" descr="{&quot;templafy&quot;:{&quot;id&quot;:&quot;50f83d86-7639-47b0-9be4-d66a410eebd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73811018" name="image" descr="{&quot;templafy&quot;:{&quot;id&quot;:&quot;cb41fe23-7ef5-4d6e-a181-178e4772000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9" name="Region">
            <a:extLst>
              <a:ext uri="{FF2B5EF4-FFF2-40B4-BE49-F238E27FC236}">
                <a16:creationId xmlns:a16="http://schemas.microsoft.com/office/drawing/2014/main" id="{22692D97-D942-4B10-9245-2FD246EB48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2006223767" name="image" descr="{&quot;templafy&quot;:{&quot;id&quot;:&quot;3be8fadb-b499-4a24-a66e-def42a18751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14711038" name="image" descr="{&quot;templafy&quot;:{&quot;id&quot;:&quot;34fb05f9-4dce-4f5c-9c71-a1abf6d9599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57160446" name="image" descr="{&quot;templafy&quot;:{&quot;id&quot;:&quot;221b3e12-649d-4f13-ba6c-534e85fb861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8f0c2b62-5620-406f-b42d-ccd89a7644a2&quot;}}" title="UserProfile.Name">
            <a:extLst>
              <a:ext uri="{FF2B5EF4-FFF2-40B4-BE49-F238E27FC236}">
                <a16:creationId xmlns:a16="http://schemas.microsoft.com/office/drawing/2014/main" id="{CF1E95FC-C105-4F7E-90D3-FA724261E69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Mikkel Erlang Sørensen</a:t>
            </a:r>
          </a:p>
        </p:txBody>
      </p:sp>
      <p:sp>
        <p:nvSpPr>
          <p:cNvPr id="26" name="text" descr="{&quot;templafy&quot;:{&quot;id&quot;:&quot;6164c235-7402-4420-b66b-d6afa0369088&quot;}}" hidden="1" title="Form.Manuel_dato">
            <a:extLst>
              <a:ext uri="{FF2B5EF4-FFF2-40B4-BE49-F238E27FC236}">
                <a16:creationId xmlns:a16="http://schemas.microsoft.com/office/drawing/2014/main" id="{B0C5DB91-4FD4-4324-A299-170D5079785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369163241" name="image" descr="{&quot;templafy&quot;:{&quot;id&quot;:&quot;bdcccd15-a0ca-4c51-91a9-66fc068fc363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330815ED-7933-408B-A156-7FBAE79D7B99}"/>
              </a:ext>
            </a:extLst>
          </p:cNvPr>
          <p:cNvSpPr/>
          <p:nvPr userDrawn="1"/>
        </p:nvSpPr>
        <p:spPr>
          <a:xfrm>
            <a:off x="3" y="6174000"/>
            <a:ext cx="12191999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88840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7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33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33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74" r:id="rId4"/>
    <p:sldLayoutId id="2147483659" r:id="rId5"/>
    <p:sldLayoutId id="2147483660" r:id="rId6"/>
    <p:sldLayoutId id="2147483664" r:id="rId7"/>
    <p:sldLayoutId id="2147483665" r:id="rId8"/>
    <p:sldLayoutId id="2147483662" r:id="rId9"/>
    <p:sldLayoutId id="2147483668" r:id="rId10"/>
    <p:sldLayoutId id="2147483669" r:id="rId11"/>
    <p:sldLayoutId id="2147483675" r:id="rId12"/>
    <p:sldLayoutId id="2147483658" r:id="rId13"/>
    <p:sldLayoutId id="2147483672" r:id="rId14"/>
    <p:sldLayoutId id="2147483655" r:id="rId15"/>
    <p:sldLayoutId id="2147483663" r:id="rId16"/>
    <p:sldLayoutId id="2147483667" r:id="rId17"/>
  </p:sldLayoutIdLst>
  <p:hf hdr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6" indent="-143996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3987" indent="-143996" algn="l" defTabSz="914377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7979" indent="-125997" algn="l" defTabSz="914377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7970" indent="-107997" algn="l" defTabSz="914377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7961" indent="-107997" algn="l" defTabSz="914377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7952" indent="-89998" algn="l" defTabSz="914377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7943" indent="-89998" algn="l" defTabSz="914377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7934" indent="-89998" algn="l" defTabSz="914377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7925" indent="-89998" algn="l" defTabSz="914377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10" pos="861" userDrawn="1">
          <p15:clr>
            <a:srgbClr val="F26B43"/>
          </p15:clr>
        </p15:guide>
        <p15:guide id="11" pos="7247" userDrawn="1">
          <p15:clr>
            <a:srgbClr val="F26B43"/>
          </p15:clr>
        </p15:guide>
        <p15:guide id="12" pos="3963" userDrawn="1">
          <p15:clr>
            <a:srgbClr val="F26B43"/>
          </p15:clr>
        </p15:guide>
        <p15:guide id="13" pos="41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kirsten.borup.bojesen@regionh.dk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5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"/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fif"/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iff"/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"/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10" Type="http://schemas.openxmlformats.org/officeDocument/2006/relationships/image" Target="../media/image41.png"/><Relationship Id="rId4" Type="http://schemas.openxmlformats.org/officeDocument/2006/relationships/image" Target="../media/image19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iff"/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t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45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49.png"/><Relationship Id="rId5" Type="http://schemas.openxmlformats.org/officeDocument/2006/relationships/image" Target="../media/image20.svg"/><Relationship Id="rId10" Type="http://schemas.openxmlformats.org/officeDocument/2006/relationships/image" Target="../media/image48.jpg"/><Relationship Id="rId4" Type="http://schemas.openxmlformats.org/officeDocument/2006/relationships/image" Target="../media/image19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"/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fif"/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12" Type="http://schemas.openxmlformats.org/officeDocument/2006/relationships/image" Target="../media/image3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29.jpeg"/><Relationship Id="rId5" Type="http://schemas.openxmlformats.org/officeDocument/2006/relationships/image" Target="../media/image20.sv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10" Type="http://schemas.openxmlformats.org/officeDocument/2006/relationships/image" Target="../media/image33.tiff"/><Relationship Id="rId4" Type="http://schemas.openxmlformats.org/officeDocument/2006/relationships/image" Target="../media/image19.pn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svg"/><Relationship Id="rId7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832000"/>
            <a:ext cx="687600" cy="687600"/>
            <a:chOff x="390418" y="560048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60048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F41F62CF-2E39-B7D6-26AF-F62869A159CB}"/>
              </a:ext>
            </a:extLst>
          </p:cNvPr>
          <p:cNvSpPr txBox="1">
            <a:spLocks/>
          </p:cNvSpPr>
          <p:nvPr/>
        </p:nvSpPr>
        <p:spPr>
          <a:xfrm>
            <a:off x="505159" y="1013324"/>
            <a:ext cx="11084768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400" dirty="0" err="1">
                <a:solidFill>
                  <a:srgbClr val="002060"/>
                </a:solidFill>
              </a:rPr>
              <a:t>GABAerge</a:t>
            </a:r>
            <a:r>
              <a:rPr lang="da-DK" sz="4400" dirty="0">
                <a:solidFill>
                  <a:srgbClr val="002060"/>
                </a:solidFill>
              </a:rPr>
              <a:t> forstyrrelser hos patienter med skizofreni</a:t>
            </a:r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5E60B30B-C809-1C24-0D65-52E4B0A59BA4}"/>
              </a:ext>
            </a:extLst>
          </p:cNvPr>
          <p:cNvSpPr txBox="1">
            <a:spLocks/>
          </p:cNvSpPr>
          <p:nvPr/>
        </p:nvSpPr>
        <p:spPr>
          <a:xfrm>
            <a:off x="1143000" y="2996952"/>
            <a:ext cx="1026795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143996" indent="-143996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87" indent="-143996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979" indent="-125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970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7961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7952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943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7934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7925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3400" dirty="0">
                <a:solidFill>
                  <a:srgbClr val="002060"/>
                </a:solidFill>
              </a:rPr>
              <a:t>Et nyt behandlingsmål?</a:t>
            </a: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DC131B46-CDDA-6763-864E-AD92D6D5ACCB}"/>
              </a:ext>
            </a:extLst>
          </p:cNvPr>
          <p:cNvSpPr txBox="1">
            <a:spLocks/>
          </p:cNvSpPr>
          <p:nvPr/>
        </p:nvSpPr>
        <p:spPr>
          <a:xfrm>
            <a:off x="1631504" y="4538098"/>
            <a:ext cx="9649072" cy="1414502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dirty="0"/>
              <a:t>Kirsten Borup Bojesen, Læge, </a:t>
            </a:r>
            <a:r>
              <a:rPr lang="da-DK" sz="1800" dirty="0" err="1"/>
              <a:t>PhD</a:t>
            </a:r>
            <a:r>
              <a:rPr lang="da-DK" sz="1800" dirty="0"/>
              <a:t>, (speciallægeuddannelse i psykiatri)</a:t>
            </a:r>
          </a:p>
          <a:p>
            <a:pPr marL="0" indent="0">
              <a:buNone/>
            </a:pPr>
            <a:r>
              <a:rPr lang="da-DK" sz="1800" dirty="0"/>
              <a:t>Center for </a:t>
            </a:r>
            <a:r>
              <a:rPr lang="da-DK" sz="1800" dirty="0" err="1"/>
              <a:t>Neuropsykiatrisk</a:t>
            </a:r>
            <a:r>
              <a:rPr lang="da-DK" sz="1800" dirty="0"/>
              <a:t> Skizofreniforskning (CNSR), Psykiatrisk Center Glostrup</a:t>
            </a:r>
          </a:p>
          <a:p>
            <a:pPr marL="0" indent="0">
              <a:buNone/>
            </a:pPr>
            <a:r>
              <a:rPr lang="da-DK" sz="1800" dirty="0"/>
              <a:t>E-mail: </a:t>
            </a:r>
            <a:r>
              <a:rPr lang="da-DK" sz="1800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kirsten.borup.bojesen@regionh.dk</a:t>
            </a:r>
            <a:endParaRPr lang="da-DK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537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pic>
        <p:nvPicPr>
          <p:cNvPr id="8" name="Billede 7" descr="Et billede, der indeholder tekst, diagram, linje/række, Parallel&#10;&#10;Automatisk genereret beskrivelse">
            <a:extLst>
              <a:ext uri="{FF2B5EF4-FFF2-40B4-BE49-F238E27FC236}">
                <a16:creationId xmlns:a16="http://schemas.microsoft.com/office/drawing/2014/main" id="{7E237DE4-FB97-5811-C52C-CF51200E4E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-5118171"/>
            <a:ext cx="4529435" cy="1070741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B54CB29-AF3D-0F4E-91EC-7EBFAD229ABE}"/>
              </a:ext>
            </a:extLst>
          </p:cNvPr>
          <p:cNvSpPr/>
          <p:nvPr/>
        </p:nvSpPr>
        <p:spPr>
          <a:xfrm>
            <a:off x="194561" y="-963488"/>
            <a:ext cx="4529435" cy="29523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8DF3613-5332-25C2-C598-C161471BD98B}"/>
              </a:ext>
            </a:extLst>
          </p:cNvPr>
          <p:cNvSpPr txBox="1">
            <a:spLocks/>
          </p:cNvSpPr>
          <p:nvPr/>
        </p:nvSpPr>
        <p:spPr>
          <a:xfrm>
            <a:off x="505159" y="550298"/>
            <a:ext cx="11084768" cy="790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400" dirty="0">
                <a:solidFill>
                  <a:srgbClr val="002060"/>
                </a:solidFill>
              </a:rPr>
              <a:t>Resultater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3BAFA6E-FDDF-2C44-37D5-51156350000C}"/>
              </a:ext>
            </a:extLst>
          </p:cNvPr>
          <p:cNvSpPr/>
          <p:nvPr/>
        </p:nvSpPr>
        <p:spPr>
          <a:xfrm>
            <a:off x="0" y="2132856"/>
            <a:ext cx="551384" cy="4168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5" name="Pil: bøjet opad 14">
            <a:extLst>
              <a:ext uri="{FF2B5EF4-FFF2-40B4-BE49-F238E27FC236}">
                <a16:creationId xmlns:a16="http://schemas.microsoft.com/office/drawing/2014/main" id="{CDBA59B5-1E49-1693-4E06-5A7349CBC354}"/>
              </a:ext>
            </a:extLst>
          </p:cNvPr>
          <p:cNvSpPr/>
          <p:nvPr/>
        </p:nvSpPr>
        <p:spPr>
          <a:xfrm rot="21241693">
            <a:off x="1194482" y="4596108"/>
            <a:ext cx="917345" cy="504056"/>
          </a:xfrm>
          <a:prstGeom prst="curvedUpArrow">
            <a:avLst/>
          </a:prstGeom>
          <a:solidFill>
            <a:schemeClr val="bg1">
              <a:lumMod val="75000"/>
            </a:schemeClr>
          </a:solidFill>
          <a:ln w="3175"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>
              <a:solidFill>
                <a:srgbClr val="B3B3B3"/>
              </a:solidFill>
            </a:endParaRPr>
          </a:p>
        </p:txBody>
      </p:sp>
      <p:sp>
        <p:nvSpPr>
          <p:cNvPr id="16" name="Pil: bøjet opad 15">
            <a:extLst>
              <a:ext uri="{FF2B5EF4-FFF2-40B4-BE49-F238E27FC236}">
                <a16:creationId xmlns:a16="http://schemas.microsoft.com/office/drawing/2014/main" id="{D35429C4-8450-E4E8-206A-9556D42984B0}"/>
              </a:ext>
            </a:extLst>
          </p:cNvPr>
          <p:cNvSpPr/>
          <p:nvPr/>
        </p:nvSpPr>
        <p:spPr>
          <a:xfrm rot="20671961">
            <a:off x="1143733" y="4105107"/>
            <a:ext cx="3518785" cy="504056"/>
          </a:xfrm>
          <a:prstGeom prst="curvedUpArrow">
            <a:avLst/>
          </a:prstGeom>
          <a:solidFill>
            <a:srgbClr val="B3B3B3"/>
          </a:solidFill>
          <a:ln w="9525"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82F7AFE0-26D2-E5E9-A15F-62F00D27F033}"/>
              </a:ext>
            </a:extLst>
          </p:cNvPr>
          <p:cNvGraphicFramePr>
            <a:graphicFrameLocks noGrp="1"/>
          </p:cNvGraphicFramePr>
          <p:nvPr/>
        </p:nvGraphicFramePr>
        <p:xfrm>
          <a:off x="7381820" y="1781573"/>
          <a:ext cx="4507631" cy="718931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459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8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</a:t>
                      </a:r>
                      <a:r>
                        <a:rPr lang="en-GB" sz="1600" baseline="-25000" dirty="0">
                          <a:effectLst/>
                        </a:rPr>
                        <a:t>6 weeks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NR</a:t>
                      </a:r>
                      <a:r>
                        <a:rPr lang="en-GB" sz="1600" baseline="-25000" dirty="0">
                          <a:effectLst/>
                        </a:rPr>
                        <a:t>6 weeks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</a:t>
                      </a:r>
                      <a:r>
                        <a:rPr lang="en-GB" sz="1600" baseline="-25000" dirty="0">
                          <a:effectLst/>
                        </a:rPr>
                        <a:t>26 weeks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NR</a:t>
                      </a:r>
                      <a:r>
                        <a:rPr lang="en-GB" sz="1600" baseline="-25000" dirty="0">
                          <a:effectLst/>
                        </a:rPr>
                        <a:t>26 weeks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37">
                <a:tc>
                  <a:txBody>
                    <a:bodyPr/>
                    <a:lstStyle/>
                    <a:p>
                      <a:r>
                        <a:rPr lang="da-DK" sz="1600" dirty="0"/>
                        <a:t>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11</a:t>
                      </a:r>
                      <a:endParaRPr lang="da-DK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19</a:t>
                      </a:r>
                      <a:endParaRPr lang="da-DK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9</a:t>
                      </a:r>
                      <a:endParaRPr lang="da-DK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16</a:t>
                      </a:r>
                      <a:endParaRPr lang="da-DK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Undertitel 2">
            <a:extLst>
              <a:ext uri="{FF2B5EF4-FFF2-40B4-BE49-F238E27FC236}">
                <a16:creationId xmlns:a16="http://schemas.microsoft.com/office/drawing/2014/main" id="{2C563249-E001-4369-F05C-B62E3D8BD38B}"/>
              </a:ext>
            </a:extLst>
          </p:cNvPr>
          <p:cNvSpPr txBox="1">
            <a:spLocks/>
          </p:cNvSpPr>
          <p:nvPr/>
        </p:nvSpPr>
        <p:spPr>
          <a:xfrm>
            <a:off x="7392144" y="2564904"/>
            <a:ext cx="4752528" cy="718931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300" i="1" dirty="0" err="1"/>
              <a:t>Treatment</a:t>
            </a:r>
            <a:r>
              <a:rPr lang="da-DK" sz="1300" i="1" dirty="0"/>
              <a:t> </a:t>
            </a:r>
            <a:r>
              <a:rPr lang="da-DK" sz="1300" i="1" dirty="0" err="1"/>
              <a:t>response</a:t>
            </a:r>
            <a:r>
              <a:rPr lang="da-DK" sz="1300" i="1" dirty="0"/>
              <a:t> ifølge Nancy Andreasen kriterierne.       R: Responder. NR: Non-responder </a:t>
            </a:r>
            <a:endParaRPr lang="en-US" sz="1300" i="1" dirty="0">
              <a:latin typeface="+mj-lt"/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19" name="Pladsholder til indhold 2">
            <a:extLst>
              <a:ext uri="{FF2B5EF4-FFF2-40B4-BE49-F238E27FC236}">
                <a16:creationId xmlns:a16="http://schemas.microsoft.com/office/drawing/2014/main" id="{3BB11806-91D9-5FD4-A28D-AD79D7A307B8}"/>
              </a:ext>
            </a:extLst>
          </p:cNvPr>
          <p:cNvSpPr txBox="1">
            <a:spLocks/>
          </p:cNvSpPr>
          <p:nvPr/>
        </p:nvSpPr>
        <p:spPr>
          <a:xfrm>
            <a:off x="9184639" y="5349164"/>
            <a:ext cx="2789678" cy="777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400" i="1" dirty="0"/>
              <a:t>Bojesen et al. 2020 Psych Med.</a:t>
            </a:r>
          </a:p>
        </p:txBody>
      </p:sp>
      <p:sp>
        <p:nvSpPr>
          <p:cNvPr id="20" name="Undertitel 2">
            <a:extLst>
              <a:ext uri="{FF2B5EF4-FFF2-40B4-BE49-F238E27FC236}">
                <a16:creationId xmlns:a16="http://schemas.microsoft.com/office/drawing/2014/main" id="{688A4411-A905-B6D3-9118-908F42542A4A}"/>
              </a:ext>
            </a:extLst>
          </p:cNvPr>
          <p:cNvSpPr txBox="1">
            <a:spLocks/>
          </p:cNvSpPr>
          <p:nvPr/>
        </p:nvSpPr>
        <p:spPr>
          <a:xfrm>
            <a:off x="2207568" y="4718676"/>
            <a:ext cx="6156018" cy="718931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300" dirty="0"/>
              <a:t>Lavere GABA niveauer hænger signifikant sammen med det at være en ‘non-responder’ efter 6 uger: p=0.046 </a:t>
            </a:r>
            <a:endParaRPr lang="en-US" sz="1300" dirty="0">
              <a:latin typeface="+mj-lt"/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1" name="Undertitel 2">
            <a:extLst>
              <a:ext uri="{FF2B5EF4-FFF2-40B4-BE49-F238E27FC236}">
                <a16:creationId xmlns:a16="http://schemas.microsoft.com/office/drawing/2014/main" id="{3EF8EEF4-6FAE-9FDB-C349-3C2902027E0B}"/>
              </a:ext>
            </a:extLst>
          </p:cNvPr>
          <p:cNvSpPr txBox="1">
            <a:spLocks/>
          </p:cNvSpPr>
          <p:nvPr/>
        </p:nvSpPr>
        <p:spPr>
          <a:xfrm>
            <a:off x="4583832" y="3646173"/>
            <a:ext cx="3960440" cy="718931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300" dirty="0"/>
              <a:t>Lavere GABA niveauer hænger signifikant sammen med det at være en ‘non-responder’ efter 26 uger (6 måneder): p</a:t>
            </a:r>
            <a:r>
              <a:rPr lang="da-DK" sz="1300"/>
              <a:t>=0.032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2" name="Pladsholder til indhold 2">
            <a:extLst>
              <a:ext uri="{FF2B5EF4-FFF2-40B4-BE49-F238E27FC236}">
                <a16:creationId xmlns:a16="http://schemas.microsoft.com/office/drawing/2014/main" id="{B4E9B617-2893-BFA1-CE49-96B851297069}"/>
              </a:ext>
            </a:extLst>
          </p:cNvPr>
          <p:cNvSpPr txBox="1">
            <a:spLocks/>
          </p:cNvSpPr>
          <p:nvPr/>
        </p:nvSpPr>
        <p:spPr>
          <a:xfrm>
            <a:off x="47328" y="967270"/>
            <a:ext cx="5435451" cy="1664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600" b="1" dirty="0">
                <a:solidFill>
                  <a:schemeClr val="accent6">
                    <a:lumMod val="50000"/>
                  </a:schemeClr>
                </a:solidFill>
              </a:rPr>
              <a:t>GABA niveauer i ACC efter 6 uger og 6 måneder</a:t>
            </a:r>
          </a:p>
        </p:txBody>
      </p:sp>
    </p:spTree>
    <p:extLst>
      <p:ext uri="{BB962C8B-B14F-4D97-AF65-F5344CB8AC3E}">
        <p14:creationId xmlns:p14="http://schemas.microsoft.com/office/powerpoint/2010/main" val="171647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8751CB1C-9C48-047D-6C5E-3FBC9CA4069F}"/>
              </a:ext>
            </a:extLst>
          </p:cNvPr>
          <p:cNvSpPr/>
          <p:nvPr/>
        </p:nvSpPr>
        <p:spPr>
          <a:xfrm>
            <a:off x="629893" y="1052736"/>
            <a:ext cx="3521891" cy="13159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2060"/>
              </a:solidFill>
            </a:endParaRPr>
          </a:p>
        </p:txBody>
      </p:sp>
      <p:sp>
        <p:nvSpPr>
          <p:cNvPr id="9" name="Tekstboks 2">
            <a:extLst>
              <a:ext uri="{FF2B5EF4-FFF2-40B4-BE49-F238E27FC236}">
                <a16:creationId xmlns:a16="http://schemas.microsoft.com/office/drawing/2014/main" id="{DFCFEA74-88BC-5216-085E-3FEA494442BD}"/>
              </a:ext>
            </a:extLst>
          </p:cNvPr>
          <p:cNvSpPr txBox="1"/>
          <p:nvPr/>
        </p:nvSpPr>
        <p:spPr>
          <a:xfrm>
            <a:off x="767408" y="1224333"/>
            <a:ext cx="3024336" cy="105253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da-DK" sz="1500" b="1" dirty="0">
                <a:solidFill>
                  <a:srgbClr val="002060"/>
                </a:solidFill>
              </a:rPr>
              <a:t>Inklusionskriterier PECANSII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350" b="1" dirty="0"/>
              <a:t>Første-episode psykose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350" b="1" dirty="0"/>
              <a:t>18-45 år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350" b="1" dirty="0"/>
              <a:t>Aldrig behandlet med antipsykotika</a:t>
            </a:r>
          </a:p>
        </p:txBody>
      </p: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4F44317D-2F2C-F2CB-FD28-6D9E25B54CE9}"/>
              </a:ext>
            </a:extLst>
          </p:cNvPr>
          <p:cNvCxnSpPr>
            <a:cxnSpLocks/>
          </p:cNvCxnSpPr>
          <p:nvPr/>
        </p:nvCxnSpPr>
        <p:spPr>
          <a:xfrm>
            <a:off x="1631504" y="2492896"/>
            <a:ext cx="0" cy="7605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boks 2">
            <a:extLst>
              <a:ext uri="{FF2B5EF4-FFF2-40B4-BE49-F238E27FC236}">
                <a16:creationId xmlns:a16="http://schemas.microsoft.com/office/drawing/2014/main" id="{E54FE8F8-A435-DBBC-C56E-FE8496B362AA}"/>
              </a:ext>
            </a:extLst>
          </p:cNvPr>
          <p:cNvSpPr txBox="1"/>
          <p:nvPr/>
        </p:nvSpPr>
        <p:spPr>
          <a:xfrm>
            <a:off x="1732753" y="3253480"/>
            <a:ext cx="6235454" cy="351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a-DK" b="1" dirty="0"/>
              <a:t>Baseline                    6 uger                      6 måneder			     2 år</a:t>
            </a:r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931C1F84-49A1-7AF3-4DF1-9D866AFF15E1}"/>
              </a:ext>
            </a:extLst>
          </p:cNvPr>
          <p:cNvCxnSpPr/>
          <p:nvPr/>
        </p:nvCxnSpPr>
        <p:spPr>
          <a:xfrm>
            <a:off x="2447393" y="3395444"/>
            <a:ext cx="9123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A3F8273D-DADE-927B-C7D0-C7F18ED1AAD9}"/>
              </a:ext>
            </a:extLst>
          </p:cNvPr>
          <p:cNvCxnSpPr/>
          <p:nvPr/>
        </p:nvCxnSpPr>
        <p:spPr>
          <a:xfrm>
            <a:off x="4439816" y="3405231"/>
            <a:ext cx="9123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E38AB24F-D663-EB19-65AE-086D50D03153}"/>
              </a:ext>
            </a:extLst>
          </p:cNvPr>
          <p:cNvCxnSpPr/>
          <p:nvPr/>
        </p:nvCxnSpPr>
        <p:spPr>
          <a:xfrm>
            <a:off x="6911889" y="3406629"/>
            <a:ext cx="9123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BCC4520B-D627-A2AE-538B-8CE6B27491A8}"/>
              </a:ext>
            </a:extLst>
          </p:cNvPr>
          <p:cNvSpPr/>
          <p:nvPr/>
        </p:nvSpPr>
        <p:spPr>
          <a:xfrm>
            <a:off x="623392" y="3960839"/>
            <a:ext cx="8346725" cy="18697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kstboks 2">
            <a:extLst>
              <a:ext uri="{FF2B5EF4-FFF2-40B4-BE49-F238E27FC236}">
                <a16:creationId xmlns:a16="http://schemas.microsoft.com/office/drawing/2014/main" id="{FC71EA6D-DDB1-52BC-51A9-6CD7EB5FBD5F}"/>
              </a:ext>
            </a:extLst>
          </p:cNvPr>
          <p:cNvSpPr txBox="1"/>
          <p:nvPr/>
        </p:nvSpPr>
        <p:spPr>
          <a:xfrm>
            <a:off x="911424" y="4036909"/>
            <a:ext cx="8346727" cy="17936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		                </a:t>
            </a:r>
            <a:r>
              <a:rPr lang="da-DK" sz="1600" b="1" dirty="0">
                <a:solidFill>
                  <a:srgbClr val="002060"/>
                </a:solidFill>
              </a:rPr>
              <a:t>Undersøgelser ved alle besøg</a:t>
            </a:r>
          </a:p>
          <a:p>
            <a:r>
              <a:rPr lang="da-DK" sz="1350" b="1" dirty="0"/>
              <a:t> </a:t>
            </a:r>
          </a:p>
          <a:p>
            <a:r>
              <a:rPr lang="da-DK" sz="1350" b="1" dirty="0"/>
              <a:t>  Kliniske rating skalaer                      Kognitiv undersøgelse                             MRI skanning</a:t>
            </a:r>
            <a:r>
              <a:rPr lang="en-US" sz="1350" b="1" dirty="0"/>
              <a:t>	</a:t>
            </a:r>
          </a:p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4FE6ABC2-55B8-B5AC-CE9E-0AF41BA930F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78" y="4697834"/>
            <a:ext cx="1238250" cy="929005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CE30C664-DE11-32D6-3B5C-32932D5736E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699476"/>
            <a:ext cx="1238250" cy="929005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D8CBAEE0-3B91-F846-7FCD-A2FFE26926FE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75" y="4697834"/>
            <a:ext cx="744493" cy="965621"/>
          </a:xfrm>
          <a:prstGeom prst="rect">
            <a:avLst/>
          </a:prstGeom>
        </p:spPr>
      </p:pic>
      <p:sp>
        <p:nvSpPr>
          <p:cNvPr id="25" name="Tekstboks 2">
            <a:extLst>
              <a:ext uri="{FF2B5EF4-FFF2-40B4-BE49-F238E27FC236}">
                <a16:creationId xmlns:a16="http://schemas.microsoft.com/office/drawing/2014/main" id="{E27B146A-3288-9094-6AC1-285B15F51849}"/>
              </a:ext>
            </a:extLst>
          </p:cNvPr>
          <p:cNvSpPr txBox="1"/>
          <p:nvPr/>
        </p:nvSpPr>
        <p:spPr>
          <a:xfrm>
            <a:off x="2252033" y="2825603"/>
            <a:ext cx="1323687" cy="351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a-DK" sz="1200" b="1" dirty="0" err="1">
                <a:solidFill>
                  <a:srgbClr val="002060"/>
                </a:solidFill>
              </a:rPr>
              <a:t>Aripiprazol</a:t>
            </a:r>
            <a:r>
              <a:rPr lang="da-DK" sz="1350" b="1" dirty="0">
                <a:solidFill>
                  <a:srgbClr val="002060"/>
                </a:solidFill>
              </a:rPr>
              <a:t> </a:t>
            </a:r>
            <a:endParaRPr lang="da-DK" sz="1200" b="1" dirty="0">
              <a:solidFill>
                <a:srgbClr val="002060"/>
              </a:solidFill>
            </a:endParaRPr>
          </a:p>
          <a:p>
            <a:pPr algn="ctr"/>
            <a:r>
              <a:rPr lang="da-DK" sz="1200" b="1" dirty="0">
                <a:solidFill>
                  <a:srgbClr val="002060"/>
                </a:solidFill>
              </a:rPr>
              <a:t>monoterapi</a:t>
            </a:r>
            <a:r>
              <a:rPr lang="en-GB" sz="1350" b="1" dirty="0">
                <a:solidFill>
                  <a:srgbClr val="002060"/>
                </a:solidFill>
              </a:rPr>
              <a:t> </a:t>
            </a:r>
            <a:endParaRPr lang="da-DK" sz="1350" b="1" dirty="0">
              <a:solidFill>
                <a:srgbClr val="002060"/>
              </a:solidFill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2EB71ED-7B34-30E9-143C-527D89EE9DD1}"/>
              </a:ext>
            </a:extLst>
          </p:cNvPr>
          <p:cNvSpPr/>
          <p:nvPr/>
        </p:nvSpPr>
        <p:spPr>
          <a:xfrm>
            <a:off x="911424" y="2636912"/>
            <a:ext cx="6000464" cy="15121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6" name="Tekstboks 2">
            <a:extLst>
              <a:ext uri="{FF2B5EF4-FFF2-40B4-BE49-F238E27FC236}">
                <a16:creationId xmlns:a16="http://schemas.microsoft.com/office/drawing/2014/main" id="{18A03252-A125-B6AA-1FE5-1CE48D896083}"/>
              </a:ext>
            </a:extLst>
          </p:cNvPr>
          <p:cNvSpPr txBox="1"/>
          <p:nvPr/>
        </p:nvSpPr>
        <p:spPr>
          <a:xfrm>
            <a:off x="4268257" y="2852936"/>
            <a:ext cx="1323687" cy="351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a-DK" sz="1200" b="1" dirty="0">
                <a:solidFill>
                  <a:srgbClr val="002060"/>
                </a:solidFill>
              </a:rPr>
              <a:t>Antipsykotisk behandling</a:t>
            </a:r>
          </a:p>
          <a:p>
            <a:pPr algn="ctr"/>
            <a:r>
              <a:rPr lang="da-DK" sz="1200" b="1" dirty="0">
                <a:solidFill>
                  <a:srgbClr val="002060"/>
                </a:solidFill>
              </a:rPr>
              <a:t>(forskellige præparater)</a:t>
            </a:r>
            <a:endParaRPr lang="da-DK" sz="1350" b="1" dirty="0">
              <a:solidFill>
                <a:srgbClr val="002060"/>
              </a:solidFill>
            </a:endParaRPr>
          </a:p>
        </p:txBody>
      </p:sp>
      <p:sp>
        <p:nvSpPr>
          <p:cNvPr id="23" name="Tekstboks 2">
            <a:extLst>
              <a:ext uri="{FF2B5EF4-FFF2-40B4-BE49-F238E27FC236}">
                <a16:creationId xmlns:a16="http://schemas.microsoft.com/office/drawing/2014/main" id="{B9D45453-E158-6145-130A-95436ACCC349}"/>
              </a:ext>
            </a:extLst>
          </p:cNvPr>
          <p:cNvSpPr txBox="1"/>
          <p:nvPr/>
        </p:nvSpPr>
        <p:spPr>
          <a:xfrm>
            <a:off x="6672064" y="2852936"/>
            <a:ext cx="1323687" cy="351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a-DK" sz="1200" b="1" dirty="0">
                <a:solidFill>
                  <a:srgbClr val="002060"/>
                </a:solidFill>
              </a:rPr>
              <a:t>Antipsykotisk behandling</a:t>
            </a:r>
          </a:p>
          <a:p>
            <a:pPr algn="ctr"/>
            <a:r>
              <a:rPr lang="da-DK" sz="1200" b="1" dirty="0">
                <a:solidFill>
                  <a:srgbClr val="002060"/>
                </a:solidFill>
              </a:rPr>
              <a:t>(forskellige præparater)</a:t>
            </a:r>
            <a:endParaRPr lang="da-DK" sz="135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3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45039 0.007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1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7ACBC782-53EF-31E5-D125-6ED0E9CFF83B}"/>
              </a:ext>
            </a:extLst>
          </p:cNvPr>
          <p:cNvSpPr txBox="1">
            <a:spLocks/>
          </p:cNvSpPr>
          <p:nvPr/>
        </p:nvSpPr>
        <p:spPr>
          <a:xfrm>
            <a:off x="911603" y="1772816"/>
            <a:ext cx="10515600" cy="3775275"/>
          </a:xfrm>
          <a:prstGeom prst="rect">
            <a:avLst/>
          </a:prstGeom>
        </p:spPr>
        <p:txBody>
          <a:bodyPr>
            <a:normAutofit/>
          </a:bodyPr>
          <a:lstStyle>
            <a:lvl1pPr marL="143996" indent="-143996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87" indent="-143996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979" indent="-125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970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7961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7952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943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7934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7925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6E05D30-2A6D-D70F-D431-21D335C07AC4}"/>
              </a:ext>
            </a:extLst>
          </p:cNvPr>
          <p:cNvSpPr txBox="1">
            <a:spLocks/>
          </p:cNvSpPr>
          <p:nvPr/>
        </p:nvSpPr>
        <p:spPr>
          <a:xfrm>
            <a:off x="505159" y="550298"/>
            <a:ext cx="11084768" cy="790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400" dirty="0">
                <a:solidFill>
                  <a:srgbClr val="002060"/>
                </a:solidFill>
              </a:rPr>
              <a:t>Resultater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A9D0EF78-2A2B-1035-B87E-93ADE4F0E967}"/>
              </a:ext>
            </a:extLst>
          </p:cNvPr>
          <p:cNvSpPr txBox="1">
            <a:spLocks/>
          </p:cNvSpPr>
          <p:nvPr/>
        </p:nvSpPr>
        <p:spPr>
          <a:xfrm>
            <a:off x="1775520" y="2492896"/>
            <a:ext cx="8640960" cy="2304256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Meta-analyser</a:t>
            </a:r>
          </a:p>
          <a:p>
            <a:pPr marL="0" indent="0">
              <a:buNone/>
            </a:pPr>
            <a:r>
              <a:rPr lang="da-DK" sz="2600" dirty="0"/>
              <a:t>Patienter med første-episode psykose eller skizofreni har for lave GABA niveauer i præfrontal cortex, men senere i sygdomsfasen er der ingen gruppeforskel mellem patienter og raske kontroller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045E07A0-E89D-155A-F2AB-F49571BDDBDA}"/>
              </a:ext>
            </a:extLst>
          </p:cNvPr>
          <p:cNvSpPr txBox="1">
            <a:spLocks/>
          </p:cNvSpPr>
          <p:nvPr/>
        </p:nvSpPr>
        <p:spPr>
          <a:xfrm>
            <a:off x="8400256" y="5299793"/>
            <a:ext cx="3574061" cy="777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400" i="1" dirty="0" err="1">
                <a:latin typeface="Arial "/>
              </a:rPr>
              <a:t>Nakahara</a:t>
            </a:r>
            <a:r>
              <a:rPr lang="da-DK" sz="1400" i="1" dirty="0">
                <a:latin typeface="Arial "/>
              </a:rPr>
              <a:t> et al. Mol Psych, 2022</a:t>
            </a:r>
            <a:endParaRPr lang="da-DK" sz="1400" i="1" dirty="0"/>
          </a:p>
        </p:txBody>
      </p:sp>
    </p:spTree>
    <p:extLst>
      <p:ext uri="{BB962C8B-B14F-4D97-AF65-F5344CB8AC3E}">
        <p14:creationId xmlns:p14="http://schemas.microsoft.com/office/powerpoint/2010/main" val="2776862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pic>
        <p:nvPicPr>
          <p:cNvPr id="6" name="Billede 5" descr="Et billede, der indeholder diagram, linje/række, Parallel, skitse&#10;&#10;Automatisk genereret beskrivelse">
            <a:extLst>
              <a:ext uri="{FF2B5EF4-FFF2-40B4-BE49-F238E27FC236}">
                <a16:creationId xmlns:a16="http://schemas.microsoft.com/office/drawing/2014/main" id="{F2944399-760B-F2FC-A515-1F4AFF6D72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0" y="1916832"/>
            <a:ext cx="5502756" cy="412647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60FAF2-74A0-C793-D2FE-7D85C905E62D}"/>
              </a:ext>
            </a:extLst>
          </p:cNvPr>
          <p:cNvSpPr txBox="1">
            <a:spLocks/>
          </p:cNvSpPr>
          <p:nvPr/>
        </p:nvSpPr>
        <p:spPr>
          <a:xfrm>
            <a:off x="505159" y="550298"/>
            <a:ext cx="11084768" cy="790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400" dirty="0">
                <a:solidFill>
                  <a:srgbClr val="002060"/>
                </a:solidFill>
              </a:rPr>
              <a:t>Resultater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1A706DB6-9FBA-BAEA-F336-364148AB30BC}"/>
              </a:ext>
            </a:extLst>
          </p:cNvPr>
          <p:cNvSpPr txBox="1">
            <a:spLocks/>
          </p:cNvSpPr>
          <p:nvPr/>
        </p:nvSpPr>
        <p:spPr>
          <a:xfrm>
            <a:off x="516533" y="980728"/>
            <a:ext cx="5435451" cy="1664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600" b="1" dirty="0">
                <a:solidFill>
                  <a:schemeClr val="accent6">
                    <a:lumMod val="50000"/>
                  </a:schemeClr>
                </a:solidFill>
              </a:rPr>
              <a:t>GABA niveauer i ACC efter 2 år</a:t>
            </a:r>
          </a:p>
        </p:txBody>
      </p:sp>
      <p:graphicFrame>
        <p:nvGraphicFramePr>
          <p:cNvPr id="13" name="Tabel 4">
            <a:extLst>
              <a:ext uri="{FF2B5EF4-FFF2-40B4-BE49-F238E27FC236}">
                <a16:creationId xmlns:a16="http://schemas.microsoft.com/office/drawing/2014/main" id="{2D335919-A3BF-9F9E-4403-C0C70DEBC67F}"/>
              </a:ext>
            </a:extLst>
          </p:cNvPr>
          <p:cNvGraphicFramePr>
            <a:graphicFrameLocks noGrp="1"/>
          </p:cNvGraphicFramePr>
          <p:nvPr/>
        </p:nvGraphicFramePr>
        <p:xfrm>
          <a:off x="6672064" y="1700808"/>
          <a:ext cx="4968554" cy="32744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65682">
                  <a:extLst>
                    <a:ext uri="{9D8B030D-6E8A-4147-A177-3AD203B41FA5}">
                      <a16:colId xmlns:a16="http://schemas.microsoft.com/office/drawing/2014/main" val="1896452351"/>
                    </a:ext>
                  </a:extLst>
                </a:gridCol>
                <a:gridCol w="1516040">
                  <a:extLst>
                    <a:ext uri="{9D8B030D-6E8A-4147-A177-3AD203B41FA5}">
                      <a16:colId xmlns:a16="http://schemas.microsoft.com/office/drawing/2014/main" val="2076337412"/>
                    </a:ext>
                  </a:extLst>
                </a:gridCol>
                <a:gridCol w="1386832">
                  <a:extLst>
                    <a:ext uri="{9D8B030D-6E8A-4147-A177-3AD203B41FA5}">
                      <a16:colId xmlns:a16="http://schemas.microsoft.com/office/drawing/2014/main" val="1113307718"/>
                    </a:ext>
                  </a:extLst>
                </a:gridCol>
              </a:tblGrid>
              <a:tr h="745952">
                <a:tc>
                  <a:txBody>
                    <a:bodyPr/>
                    <a:lstStyle/>
                    <a:p>
                      <a:pPr algn="ctr"/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First-episode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err="1"/>
                        <a:t>Healthy</a:t>
                      </a:r>
                      <a:r>
                        <a:rPr lang="da-DK" sz="1600" dirty="0"/>
                        <a:t> </a:t>
                      </a:r>
                      <a:r>
                        <a:rPr lang="da-DK" sz="1600" dirty="0" err="1"/>
                        <a:t>controls</a:t>
                      </a: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566642"/>
                  </a:ext>
                </a:extLst>
              </a:tr>
              <a:tr h="375837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/>
                          </a:solidFill>
                        </a:rPr>
                        <a:t>N </a:t>
                      </a:r>
                    </a:p>
                    <a:p>
                      <a:r>
                        <a:rPr lang="da-DK" sz="1600" b="1" dirty="0">
                          <a:solidFill>
                            <a:schemeClr val="tx1"/>
                          </a:solidFill>
                        </a:rPr>
                        <a:t>(baseline/2 </a:t>
                      </a:r>
                      <a:r>
                        <a:rPr lang="da-DK" sz="1600" b="1" dirty="0" err="1">
                          <a:solidFill>
                            <a:schemeClr val="tx1"/>
                          </a:solidFill>
                        </a:rPr>
                        <a:t>years</a:t>
                      </a:r>
                      <a:r>
                        <a:rPr lang="da-DK" sz="16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46/28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48/44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864121"/>
                  </a:ext>
                </a:extLst>
              </a:tr>
              <a:tr h="375837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lang="da-DK" sz="1600" b="1" dirty="0" err="1">
                          <a:solidFill>
                            <a:schemeClr val="tx1"/>
                          </a:solidFill>
                        </a:rPr>
                        <a:t>Females</a:t>
                      </a:r>
                      <a:endParaRPr lang="da-DK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882356"/>
                  </a:ext>
                </a:extLst>
              </a:tr>
              <a:tr h="415271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/>
                          </a:solidFill>
                        </a:rPr>
                        <a:t>Age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± SD</a:t>
                      </a:r>
                      <a:endParaRPr lang="da-DK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22.7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± </a:t>
                      </a:r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22.5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± </a:t>
                      </a:r>
                      <a:r>
                        <a:rPr lang="da-DK" sz="1600" kern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.5</a:t>
                      </a: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084993"/>
                  </a:ext>
                </a:extLst>
              </a:tr>
              <a:tr h="522166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/>
                          </a:solidFill>
                        </a:rPr>
                        <a:t>PANSS total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± SD (baseline)</a:t>
                      </a:r>
                      <a:endParaRPr lang="da-DK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74.5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±14.8</a:t>
                      </a:r>
                      <a:endParaRPr lang="da-DK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311829"/>
                  </a:ext>
                </a:extLst>
              </a:tr>
              <a:tr h="522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dirty="0">
                          <a:solidFill>
                            <a:schemeClr val="tx1"/>
                          </a:solidFill>
                        </a:rPr>
                        <a:t>PANSS total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± SD (2 years)</a:t>
                      </a:r>
                      <a:endParaRPr lang="da-DK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</a:rPr>
                        <a:t>55.0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±15.0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lang="da-DK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261622"/>
                  </a:ext>
                </a:extLst>
              </a:tr>
            </a:tbl>
          </a:graphicData>
        </a:graphic>
      </p:graphicFrame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699821B1-C31C-8579-C83F-B60F739D1DF0}"/>
              </a:ext>
            </a:extLst>
          </p:cNvPr>
          <p:cNvSpPr txBox="1">
            <a:spLocks/>
          </p:cNvSpPr>
          <p:nvPr/>
        </p:nvSpPr>
        <p:spPr>
          <a:xfrm>
            <a:off x="7968208" y="5532304"/>
            <a:ext cx="4384762" cy="777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400" i="1" dirty="0">
                <a:latin typeface="Arial "/>
              </a:rPr>
              <a:t>Bojesen et al 2023, </a:t>
            </a:r>
            <a:r>
              <a:rPr lang="da-DK" sz="1400" i="1" dirty="0" err="1">
                <a:latin typeface="Arial "/>
              </a:rPr>
              <a:t>biol</a:t>
            </a:r>
            <a:r>
              <a:rPr lang="da-DK" sz="1400" i="1" dirty="0">
                <a:latin typeface="Arial "/>
              </a:rPr>
              <a:t> </a:t>
            </a:r>
            <a:r>
              <a:rPr lang="da-DK" sz="1400" i="1" dirty="0" err="1">
                <a:latin typeface="Arial "/>
              </a:rPr>
              <a:t>psych</a:t>
            </a:r>
            <a:r>
              <a:rPr lang="da-DK" sz="1400" i="1" dirty="0">
                <a:latin typeface="Arial "/>
              </a:rPr>
              <a:t> CNNI (in </a:t>
            </a:r>
            <a:r>
              <a:rPr lang="da-DK" sz="1400" i="1" dirty="0" err="1">
                <a:latin typeface="Arial "/>
              </a:rPr>
              <a:t>press</a:t>
            </a:r>
            <a:r>
              <a:rPr lang="da-DK" sz="1400" i="1" dirty="0">
                <a:latin typeface="Arial "/>
              </a:rPr>
              <a:t>) </a:t>
            </a:r>
            <a:endParaRPr lang="da-DK" sz="1400" i="1" dirty="0"/>
          </a:p>
        </p:txBody>
      </p:sp>
    </p:spTree>
    <p:extLst>
      <p:ext uri="{BB962C8B-B14F-4D97-AF65-F5344CB8AC3E}">
        <p14:creationId xmlns:p14="http://schemas.microsoft.com/office/powerpoint/2010/main" val="2612509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23CA3C7B-ADE4-91D4-99EE-7AC5450ECAB5}"/>
              </a:ext>
            </a:extLst>
          </p:cNvPr>
          <p:cNvSpPr txBox="1">
            <a:spLocks/>
          </p:cNvSpPr>
          <p:nvPr/>
        </p:nvSpPr>
        <p:spPr>
          <a:xfrm>
            <a:off x="505159" y="550298"/>
            <a:ext cx="11084768" cy="790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400" dirty="0">
                <a:solidFill>
                  <a:srgbClr val="002060"/>
                </a:solidFill>
              </a:rPr>
              <a:t>Resultater</a:t>
            </a:r>
          </a:p>
        </p:txBody>
      </p:sp>
      <p:pic>
        <p:nvPicPr>
          <p:cNvPr id="8" name="Billede 7" descr="Et billede, der indeholder diagram, linje/række, Parallel&#10;&#10;Automatisk genereret beskrivelse">
            <a:extLst>
              <a:ext uri="{FF2B5EF4-FFF2-40B4-BE49-F238E27FC236}">
                <a16:creationId xmlns:a16="http://schemas.microsoft.com/office/drawing/2014/main" id="{F6ED8286-ED01-8375-6512-D70476CAA7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019739"/>
            <a:ext cx="8736955" cy="3569501"/>
          </a:xfrm>
          <a:prstGeom prst="rect">
            <a:avLst/>
          </a:prstGeom>
        </p:spPr>
      </p:pic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901BC3A2-1075-B9CF-76DF-CA88B51982DB}"/>
              </a:ext>
            </a:extLst>
          </p:cNvPr>
          <p:cNvSpPr txBox="1">
            <a:spLocks/>
          </p:cNvSpPr>
          <p:nvPr/>
        </p:nvSpPr>
        <p:spPr>
          <a:xfrm>
            <a:off x="1066496" y="1260489"/>
            <a:ext cx="5435451" cy="1664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600" b="1" dirty="0">
                <a:solidFill>
                  <a:schemeClr val="accent6">
                    <a:lumMod val="50000"/>
                  </a:schemeClr>
                </a:solidFill>
              </a:rPr>
              <a:t>GABA niveauer i ACC ved baseline og funktionsniveau efter 2 år</a:t>
            </a:r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2C0410AC-4D33-6F81-FDB4-0C6000B1B731}"/>
              </a:ext>
            </a:extLst>
          </p:cNvPr>
          <p:cNvSpPr txBox="1">
            <a:spLocks/>
          </p:cNvSpPr>
          <p:nvPr/>
        </p:nvSpPr>
        <p:spPr>
          <a:xfrm>
            <a:off x="5762487" y="1268760"/>
            <a:ext cx="5435451" cy="1664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600" b="1" dirty="0">
                <a:solidFill>
                  <a:schemeClr val="accent6">
                    <a:lumMod val="50000"/>
                  </a:schemeClr>
                </a:solidFill>
              </a:rPr>
              <a:t>Ændring i GABA niveauer og ændring i funktionsniveau efter 2 år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576D072F-CF5E-261A-07BB-2036741BEA82}"/>
              </a:ext>
            </a:extLst>
          </p:cNvPr>
          <p:cNvSpPr txBox="1">
            <a:spLocks/>
          </p:cNvSpPr>
          <p:nvPr/>
        </p:nvSpPr>
        <p:spPr>
          <a:xfrm>
            <a:off x="7968208" y="5532304"/>
            <a:ext cx="4384762" cy="777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400" i="1" dirty="0">
                <a:latin typeface="Arial "/>
              </a:rPr>
              <a:t>Bojesen et al 2023, </a:t>
            </a:r>
            <a:r>
              <a:rPr lang="da-DK" sz="1400" i="1" dirty="0" err="1">
                <a:latin typeface="Arial "/>
              </a:rPr>
              <a:t>biol</a:t>
            </a:r>
            <a:r>
              <a:rPr lang="da-DK" sz="1400" i="1" dirty="0">
                <a:latin typeface="Arial "/>
              </a:rPr>
              <a:t> </a:t>
            </a:r>
            <a:r>
              <a:rPr lang="da-DK" sz="1400" i="1" dirty="0" err="1">
                <a:latin typeface="Arial "/>
              </a:rPr>
              <a:t>psych</a:t>
            </a:r>
            <a:r>
              <a:rPr lang="da-DK" sz="1400" i="1" dirty="0">
                <a:latin typeface="Arial "/>
              </a:rPr>
              <a:t> CNNI (in </a:t>
            </a:r>
            <a:r>
              <a:rPr lang="da-DK" sz="1400" i="1" dirty="0" err="1">
                <a:latin typeface="Arial "/>
              </a:rPr>
              <a:t>press</a:t>
            </a:r>
            <a:r>
              <a:rPr lang="da-DK" sz="1400" i="1" dirty="0">
                <a:latin typeface="Arial "/>
              </a:rPr>
              <a:t>) </a:t>
            </a:r>
            <a:endParaRPr lang="da-DK" sz="1400" i="1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6796D8F-6E8E-BBCA-215C-0EE434270A08}"/>
              </a:ext>
            </a:extLst>
          </p:cNvPr>
          <p:cNvSpPr/>
          <p:nvPr/>
        </p:nvSpPr>
        <p:spPr>
          <a:xfrm>
            <a:off x="5958752" y="1884300"/>
            <a:ext cx="551384" cy="4168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F4802E4-B6F6-236D-3D2D-9609C3407E9E}"/>
              </a:ext>
            </a:extLst>
          </p:cNvPr>
          <p:cNvSpPr/>
          <p:nvPr/>
        </p:nvSpPr>
        <p:spPr>
          <a:xfrm>
            <a:off x="1313160" y="1868265"/>
            <a:ext cx="551384" cy="4168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7" name="Undertitel 2">
            <a:extLst>
              <a:ext uri="{FF2B5EF4-FFF2-40B4-BE49-F238E27FC236}">
                <a16:creationId xmlns:a16="http://schemas.microsoft.com/office/drawing/2014/main" id="{5A621484-9F25-94A5-FA87-0477E5986791}"/>
              </a:ext>
            </a:extLst>
          </p:cNvPr>
          <p:cNvSpPr txBox="1">
            <a:spLocks/>
          </p:cNvSpPr>
          <p:nvPr/>
        </p:nvSpPr>
        <p:spPr>
          <a:xfrm>
            <a:off x="4130663" y="4653136"/>
            <a:ext cx="1584176" cy="431475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300" dirty="0"/>
              <a:t>P=0.015, R=0.56</a:t>
            </a:r>
            <a:endParaRPr lang="en-US" sz="1300" dirty="0">
              <a:latin typeface="+mj-lt"/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18" name="Undertitel 2">
            <a:extLst>
              <a:ext uri="{FF2B5EF4-FFF2-40B4-BE49-F238E27FC236}">
                <a16:creationId xmlns:a16="http://schemas.microsoft.com/office/drawing/2014/main" id="{C92753AE-EB31-56FC-66A2-A64BC0B2A790}"/>
              </a:ext>
            </a:extLst>
          </p:cNvPr>
          <p:cNvSpPr txBox="1">
            <a:spLocks/>
          </p:cNvSpPr>
          <p:nvPr/>
        </p:nvSpPr>
        <p:spPr>
          <a:xfrm>
            <a:off x="8688288" y="4653709"/>
            <a:ext cx="1584176" cy="431475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300" dirty="0"/>
              <a:t>P&lt;0.05, R=-0.50</a:t>
            </a:r>
            <a:endParaRPr lang="en-US" sz="1300" dirty="0">
              <a:latin typeface="+mj-lt"/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1291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pic>
        <p:nvPicPr>
          <p:cNvPr id="17" name="Billede 16">
            <a:extLst>
              <a:ext uri="{FF2B5EF4-FFF2-40B4-BE49-F238E27FC236}">
                <a16:creationId xmlns:a16="http://schemas.microsoft.com/office/drawing/2014/main" id="{2CD10047-673D-4892-3046-F70BFC279F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329"/>
            <a:ext cx="5570808" cy="4178106"/>
          </a:xfrm>
          <a:prstGeom prst="rect">
            <a:avLst/>
          </a:prstGeom>
        </p:spPr>
      </p:pic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9C0F69DA-3A0B-DF5B-47A4-D4C9ACDA8169}"/>
              </a:ext>
            </a:extLst>
          </p:cNvPr>
          <p:cNvCxnSpPr>
            <a:cxnSpLocks/>
          </p:cNvCxnSpPr>
          <p:nvPr/>
        </p:nvCxnSpPr>
        <p:spPr>
          <a:xfrm flipV="1">
            <a:off x="623392" y="2924944"/>
            <a:ext cx="1584176" cy="13875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lede 18">
            <a:extLst>
              <a:ext uri="{FF2B5EF4-FFF2-40B4-BE49-F238E27FC236}">
                <a16:creationId xmlns:a16="http://schemas.microsoft.com/office/drawing/2014/main" id="{BC2D0B27-0325-ABA9-E73E-49157B3D4C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" y="4028154"/>
            <a:ext cx="1814035" cy="1070281"/>
          </a:xfrm>
          <a:prstGeom prst="rect">
            <a:avLst/>
          </a:prstGeom>
        </p:spPr>
      </p:pic>
      <p:pic>
        <p:nvPicPr>
          <p:cNvPr id="21" name="Pladsholder til indhold 4">
            <a:extLst>
              <a:ext uri="{FF2B5EF4-FFF2-40B4-BE49-F238E27FC236}">
                <a16:creationId xmlns:a16="http://schemas.microsoft.com/office/drawing/2014/main" id="{C67FA7B8-D57F-AA9B-038E-259A014DD5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72" y="1412776"/>
            <a:ext cx="4392488" cy="3319135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A65DA877-03F5-B08B-EBD6-9C6E9E3B526C}"/>
              </a:ext>
            </a:extLst>
          </p:cNvPr>
          <p:cNvSpPr txBox="1">
            <a:spLocks/>
          </p:cNvSpPr>
          <p:nvPr/>
        </p:nvSpPr>
        <p:spPr>
          <a:xfrm>
            <a:off x="380735" y="260648"/>
            <a:ext cx="11547913" cy="790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3200" dirty="0">
                <a:solidFill>
                  <a:srgbClr val="002060"/>
                </a:solidFill>
              </a:rPr>
              <a:t>Hænger GABA niveauer sammen med aktivitet i </a:t>
            </a:r>
            <a:r>
              <a:rPr lang="da-DK" sz="3200" dirty="0" err="1">
                <a:solidFill>
                  <a:srgbClr val="002060"/>
                </a:solidFill>
              </a:rPr>
              <a:t>striatum</a:t>
            </a:r>
            <a:r>
              <a:rPr lang="da-DK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Pladsholder til indhold 4">
            <a:extLst>
              <a:ext uri="{FF2B5EF4-FFF2-40B4-BE49-F238E27FC236}">
                <a16:creationId xmlns:a16="http://schemas.microsoft.com/office/drawing/2014/main" id="{F6FE2CB9-F428-8B3A-28AE-E6A2CB67859B}"/>
              </a:ext>
            </a:extLst>
          </p:cNvPr>
          <p:cNvSpPr txBox="1">
            <a:spLocks/>
          </p:cNvSpPr>
          <p:nvPr/>
        </p:nvSpPr>
        <p:spPr>
          <a:xfrm>
            <a:off x="7752184" y="1797041"/>
            <a:ext cx="1785551" cy="42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1200" b="1" dirty="0" err="1">
                <a:solidFill>
                  <a:srgbClr val="00B050"/>
                </a:solidFill>
              </a:rPr>
              <a:t>GABAerg</a:t>
            </a:r>
            <a:r>
              <a:rPr lang="da-DK" sz="1200" b="1" dirty="0">
                <a:solidFill>
                  <a:srgbClr val="00B050"/>
                </a:solidFill>
              </a:rPr>
              <a:t> neuron (hæmmer)</a:t>
            </a:r>
          </a:p>
        </p:txBody>
      </p:sp>
      <p:sp>
        <p:nvSpPr>
          <p:cNvPr id="24" name="Pladsholder til indhold 4">
            <a:extLst>
              <a:ext uri="{FF2B5EF4-FFF2-40B4-BE49-F238E27FC236}">
                <a16:creationId xmlns:a16="http://schemas.microsoft.com/office/drawing/2014/main" id="{F5416699-CAAE-A987-FE5E-B9C616993F4A}"/>
              </a:ext>
            </a:extLst>
          </p:cNvPr>
          <p:cNvSpPr txBox="1">
            <a:spLocks/>
          </p:cNvSpPr>
          <p:nvPr/>
        </p:nvSpPr>
        <p:spPr>
          <a:xfrm>
            <a:off x="9408368" y="908720"/>
            <a:ext cx="1860926" cy="42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1200" b="1" dirty="0">
                <a:solidFill>
                  <a:srgbClr val="0070C0"/>
                </a:solidFill>
              </a:rPr>
              <a:t>Glutamaterg neuron (aktiverer)</a:t>
            </a:r>
            <a:endParaRPr lang="da-DK" sz="1200" b="1" dirty="0">
              <a:solidFill>
                <a:srgbClr val="00B050"/>
              </a:solidFill>
            </a:endParaRPr>
          </a:p>
        </p:txBody>
      </p:sp>
      <p:sp>
        <p:nvSpPr>
          <p:cNvPr id="25" name="Pladsholder til indhold 4">
            <a:extLst>
              <a:ext uri="{FF2B5EF4-FFF2-40B4-BE49-F238E27FC236}">
                <a16:creationId xmlns:a16="http://schemas.microsoft.com/office/drawing/2014/main" id="{4C340B97-B807-D9E2-94AE-B12BED05EDEB}"/>
              </a:ext>
            </a:extLst>
          </p:cNvPr>
          <p:cNvSpPr txBox="1">
            <a:spLocks/>
          </p:cNvSpPr>
          <p:nvPr/>
        </p:nvSpPr>
        <p:spPr>
          <a:xfrm>
            <a:off x="9419650" y="4806127"/>
            <a:ext cx="1860926" cy="42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1200" b="1" dirty="0" err="1">
                <a:solidFill>
                  <a:srgbClr val="C00000"/>
                </a:solidFill>
              </a:rPr>
              <a:t>Dopaminerge</a:t>
            </a:r>
            <a:r>
              <a:rPr lang="da-DK" sz="1200" b="1" dirty="0">
                <a:solidFill>
                  <a:srgbClr val="C00000"/>
                </a:solidFill>
              </a:rPr>
              <a:t> neuroner</a:t>
            </a:r>
          </a:p>
        </p:txBody>
      </p:sp>
      <p:sp>
        <p:nvSpPr>
          <p:cNvPr id="26" name="Pladsholder til indhold 4">
            <a:extLst>
              <a:ext uri="{FF2B5EF4-FFF2-40B4-BE49-F238E27FC236}">
                <a16:creationId xmlns:a16="http://schemas.microsoft.com/office/drawing/2014/main" id="{27779AF0-033B-7ABC-FAF9-4696FCDF104F}"/>
              </a:ext>
            </a:extLst>
          </p:cNvPr>
          <p:cNvSpPr txBox="1">
            <a:spLocks/>
          </p:cNvSpPr>
          <p:nvPr/>
        </p:nvSpPr>
        <p:spPr>
          <a:xfrm>
            <a:off x="3287688" y="5589240"/>
            <a:ext cx="9043532" cy="328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i="1" dirty="0" err="1"/>
              <a:t>Olney</a:t>
            </a:r>
            <a:r>
              <a:rPr lang="da-DK" sz="1400" i="1" dirty="0"/>
              <a:t> and Faber 1995: </a:t>
            </a:r>
            <a:r>
              <a:rPr lang="da-DK" sz="1400" i="1" dirty="0" err="1"/>
              <a:t>Glutamate</a:t>
            </a:r>
            <a:r>
              <a:rPr lang="da-DK" sz="1400" i="1" dirty="0"/>
              <a:t> receptor </a:t>
            </a:r>
            <a:r>
              <a:rPr lang="da-DK" sz="1400" i="1" dirty="0" err="1"/>
              <a:t>dysfunction</a:t>
            </a:r>
            <a:r>
              <a:rPr lang="da-DK" sz="1400" i="1" dirty="0"/>
              <a:t> and </a:t>
            </a:r>
            <a:r>
              <a:rPr lang="da-DK" sz="1400" i="1" dirty="0" err="1"/>
              <a:t>schizophrenia</a:t>
            </a:r>
            <a:r>
              <a:rPr lang="da-DK" sz="1400" i="1" dirty="0"/>
              <a:t>; </a:t>
            </a:r>
            <a:r>
              <a:rPr lang="da-DK" sz="1400" i="1" dirty="0" err="1"/>
              <a:t>McGuire</a:t>
            </a:r>
            <a:r>
              <a:rPr lang="da-DK" sz="1400" i="1" dirty="0"/>
              <a:t> et al. 2008: </a:t>
            </a:r>
            <a:r>
              <a:rPr lang="da-DK" sz="1400" i="1" dirty="0" err="1"/>
              <a:t>Functional</a:t>
            </a:r>
            <a:r>
              <a:rPr lang="da-DK" sz="1400" i="1" dirty="0"/>
              <a:t> </a:t>
            </a:r>
            <a:r>
              <a:rPr lang="da-DK" sz="1400" i="1" dirty="0" err="1"/>
              <a:t>neuroimaging</a:t>
            </a:r>
            <a:r>
              <a:rPr lang="da-DK" sz="1400" i="1" dirty="0"/>
              <a:t> in </a:t>
            </a:r>
            <a:r>
              <a:rPr lang="da-DK" sz="1400" i="1" dirty="0" err="1"/>
              <a:t>schizophrenia</a:t>
            </a:r>
            <a:r>
              <a:rPr lang="da-DK" sz="1400" i="1" dirty="0"/>
              <a:t>; Carlsson et al. 1999: Neurotransmitter </a:t>
            </a:r>
            <a:r>
              <a:rPr lang="da-DK" sz="1400" i="1" dirty="0" err="1"/>
              <a:t>interactions</a:t>
            </a:r>
            <a:r>
              <a:rPr lang="da-DK" sz="1400" i="1" dirty="0"/>
              <a:t> in </a:t>
            </a:r>
            <a:r>
              <a:rPr lang="da-DK" sz="1400" i="1" dirty="0" err="1"/>
              <a:t>schizophrenia</a:t>
            </a:r>
            <a:r>
              <a:rPr lang="da-DK" sz="14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17363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16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7ACBC782-53EF-31E5-D125-6ED0E9CFF83B}"/>
              </a:ext>
            </a:extLst>
          </p:cNvPr>
          <p:cNvSpPr txBox="1">
            <a:spLocks/>
          </p:cNvSpPr>
          <p:nvPr/>
        </p:nvSpPr>
        <p:spPr>
          <a:xfrm>
            <a:off x="911603" y="1772816"/>
            <a:ext cx="10515600" cy="3775275"/>
          </a:xfrm>
          <a:prstGeom prst="rect">
            <a:avLst/>
          </a:prstGeom>
        </p:spPr>
        <p:txBody>
          <a:bodyPr>
            <a:normAutofit/>
          </a:bodyPr>
          <a:lstStyle>
            <a:lvl1pPr marL="143996" indent="-143996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87" indent="-143996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979" indent="-125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970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7961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7952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943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7934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7925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6E05D30-2A6D-D70F-D431-21D335C07AC4}"/>
              </a:ext>
            </a:extLst>
          </p:cNvPr>
          <p:cNvSpPr txBox="1">
            <a:spLocks/>
          </p:cNvSpPr>
          <p:nvPr/>
        </p:nvSpPr>
        <p:spPr>
          <a:xfrm>
            <a:off x="47328" y="550298"/>
            <a:ext cx="11084768" cy="790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200" dirty="0">
                <a:solidFill>
                  <a:srgbClr val="002060"/>
                </a:solidFill>
              </a:rPr>
              <a:t>Design</a:t>
            </a:r>
          </a:p>
          <a:p>
            <a:pPr algn="ctr"/>
            <a:r>
              <a:rPr lang="da-DK" sz="4200" dirty="0">
                <a:solidFill>
                  <a:srgbClr val="002060"/>
                </a:solidFill>
              </a:rPr>
              <a:t> </a:t>
            </a:r>
            <a:r>
              <a:rPr lang="da-DK" sz="3200" dirty="0">
                <a:solidFill>
                  <a:srgbClr val="002060"/>
                </a:solidFill>
              </a:rPr>
              <a:t>Blodgennemstrømning i </a:t>
            </a:r>
            <a:r>
              <a:rPr lang="da-DK" sz="3200" dirty="0" err="1">
                <a:solidFill>
                  <a:srgbClr val="002060"/>
                </a:solidFill>
              </a:rPr>
              <a:t>striatum</a:t>
            </a:r>
            <a:endParaRPr lang="da-DK" sz="3200" dirty="0">
              <a:solidFill>
                <a:srgbClr val="002060"/>
              </a:solidFill>
            </a:endParaRPr>
          </a:p>
        </p:txBody>
      </p:sp>
      <p:pic>
        <p:nvPicPr>
          <p:cNvPr id="6" name="Billede 5" descr="Et billede, der indeholder person, mand, poserer&#10;&#10;Automatisk genereret beskrivelse">
            <a:extLst>
              <a:ext uri="{FF2B5EF4-FFF2-40B4-BE49-F238E27FC236}">
                <a16:creationId xmlns:a16="http://schemas.microsoft.com/office/drawing/2014/main" id="{967AF41A-8DA4-696B-3500-B0ECE73AA6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06" y="299628"/>
            <a:ext cx="1977244" cy="1977244"/>
          </a:xfrm>
          <a:prstGeom prst="rect">
            <a:avLst/>
          </a:prstGeom>
        </p:spPr>
      </p:pic>
      <p:pic>
        <p:nvPicPr>
          <p:cNvPr id="13" name="Picture 6" descr="G:\Fremlæggelser\a Figurer og billeder\Flow\PCASL4.PNG">
            <a:extLst>
              <a:ext uri="{FF2B5EF4-FFF2-40B4-BE49-F238E27FC236}">
                <a16:creationId xmlns:a16="http://schemas.microsoft.com/office/drawing/2014/main" id="{4B0D9DEC-E397-4B27-DD7C-E4E90C46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7" y="2249462"/>
            <a:ext cx="2736304" cy="195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E0B4EEBE-9334-915D-5CF9-06AF04D88D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204864"/>
            <a:ext cx="2400666" cy="2042283"/>
          </a:xfrm>
          <a:prstGeom prst="rect">
            <a:avLst/>
          </a:prstGeom>
        </p:spPr>
      </p:pic>
      <p:sp>
        <p:nvSpPr>
          <p:cNvPr id="15" name="Tekstboks 19">
            <a:extLst>
              <a:ext uri="{FF2B5EF4-FFF2-40B4-BE49-F238E27FC236}">
                <a16:creationId xmlns:a16="http://schemas.microsoft.com/office/drawing/2014/main" id="{2CC86EAA-0B6B-7E3E-C2D0-55E69CF288FD}"/>
              </a:ext>
            </a:extLst>
          </p:cNvPr>
          <p:cNvSpPr txBox="1"/>
          <p:nvPr/>
        </p:nvSpPr>
        <p:spPr>
          <a:xfrm>
            <a:off x="2855640" y="4449239"/>
            <a:ext cx="6758372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400" b="1" dirty="0">
                <a:latin typeface="+mj-lt"/>
              </a:rPr>
              <a:t>3T MRI </a:t>
            </a:r>
            <a:r>
              <a:rPr lang="en-GB" sz="1400" b="1" dirty="0" err="1">
                <a:latin typeface="+mj-lt"/>
              </a:rPr>
              <a:t>skanner</a:t>
            </a:r>
            <a:r>
              <a:rPr lang="en-GB" sz="1400" b="1" dirty="0">
                <a:latin typeface="+mj-lt"/>
              </a:rPr>
              <a:t> </a:t>
            </a:r>
          </a:p>
          <a:p>
            <a:r>
              <a:rPr lang="en-GB" sz="1400" dirty="0">
                <a:latin typeface="+mj-lt"/>
              </a:rPr>
              <a:t>Pseudo-Continuous arterial spin labelling: </a:t>
            </a:r>
            <a:r>
              <a:rPr lang="en-US" sz="1400" dirty="0"/>
              <a:t>TR = 4100ms; TE = 12ms;</a:t>
            </a:r>
          </a:p>
          <a:p>
            <a:r>
              <a:rPr lang="en-US" sz="1400" dirty="0"/>
              <a:t>TR/TE=10sec/9ms</a:t>
            </a:r>
          </a:p>
          <a:p>
            <a:r>
              <a:rPr lang="en-GB" sz="1400" dirty="0"/>
              <a:t>Processed with FSL: Regions-of-interest analyses and voxel-wise analyses </a:t>
            </a:r>
          </a:p>
          <a:p>
            <a:endParaRPr lang="en-US" sz="1275" dirty="0"/>
          </a:p>
          <a:p>
            <a:endParaRPr lang="en-US" sz="1275" dirty="0"/>
          </a:p>
          <a:p>
            <a:endParaRPr lang="en-US" sz="1275" dirty="0"/>
          </a:p>
        </p:txBody>
      </p:sp>
    </p:spTree>
    <p:extLst>
      <p:ext uri="{BB962C8B-B14F-4D97-AF65-F5344CB8AC3E}">
        <p14:creationId xmlns:p14="http://schemas.microsoft.com/office/powerpoint/2010/main" val="1671695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17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7ACBC782-53EF-31E5-D125-6ED0E9CFF83B}"/>
              </a:ext>
            </a:extLst>
          </p:cNvPr>
          <p:cNvSpPr txBox="1">
            <a:spLocks/>
          </p:cNvSpPr>
          <p:nvPr/>
        </p:nvSpPr>
        <p:spPr>
          <a:xfrm>
            <a:off x="911603" y="1772816"/>
            <a:ext cx="10515600" cy="3775275"/>
          </a:xfrm>
          <a:prstGeom prst="rect">
            <a:avLst/>
          </a:prstGeom>
        </p:spPr>
        <p:txBody>
          <a:bodyPr>
            <a:normAutofit/>
          </a:bodyPr>
          <a:lstStyle>
            <a:lvl1pPr marL="143996" indent="-143996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87" indent="-143996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979" indent="-125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970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7961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7952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943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7934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7925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6E05D30-2A6D-D70F-D431-21D335C07AC4}"/>
              </a:ext>
            </a:extLst>
          </p:cNvPr>
          <p:cNvSpPr txBox="1">
            <a:spLocks/>
          </p:cNvSpPr>
          <p:nvPr/>
        </p:nvSpPr>
        <p:spPr>
          <a:xfrm>
            <a:off x="505159" y="550298"/>
            <a:ext cx="11084768" cy="790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400" dirty="0">
                <a:solidFill>
                  <a:srgbClr val="002060"/>
                </a:solidFill>
              </a:rPr>
              <a:t>Resultater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8FFC12E-666C-8B7F-52CC-84888334884D}"/>
              </a:ext>
            </a:extLst>
          </p:cNvPr>
          <p:cNvSpPr txBox="1">
            <a:spLocks/>
          </p:cNvSpPr>
          <p:nvPr/>
        </p:nvSpPr>
        <p:spPr>
          <a:xfrm>
            <a:off x="677385" y="1527988"/>
            <a:ext cx="5039544" cy="970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500"/>
              </a:spcAft>
            </a:pPr>
            <a:r>
              <a:rPr lang="en-US" sz="1800" dirty="0">
                <a:solidFill>
                  <a:srgbClr val="002060"/>
                </a:solidFill>
              </a:rPr>
              <a:t>GABA Levels in </a:t>
            </a:r>
            <a:r>
              <a:rPr lang="en-US" sz="1800" dirty="0" err="1">
                <a:solidFill>
                  <a:srgbClr val="002060"/>
                </a:solidFill>
              </a:rPr>
              <a:t>dACC</a:t>
            </a:r>
            <a:r>
              <a:rPr lang="en-US" sz="1800" dirty="0">
                <a:solidFill>
                  <a:srgbClr val="002060"/>
                </a:solidFill>
              </a:rPr>
              <a:t> and striatal cerebral blood flow during two years</a:t>
            </a:r>
          </a:p>
        </p:txBody>
      </p:sp>
      <p:pic>
        <p:nvPicPr>
          <p:cNvPr id="13" name="Billede 12" descr="Et billede, der indeholder tekst, diagram, linje/række, skærmbillede&#10;&#10;Automatisk genereret beskrivelse">
            <a:extLst>
              <a:ext uri="{FF2B5EF4-FFF2-40B4-BE49-F238E27FC236}">
                <a16:creationId xmlns:a16="http://schemas.microsoft.com/office/drawing/2014/main" id="{7FA04B18-A6AB-F3B6-2E87-693DD866DD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56" y="2204864"/>
            <a:ext cx="4060048" cy="3792620"/>
          </a:xfrm>
          <a:prstGeom prst="rect">
            <a:avLst/>
          </a:prstGeom>
        </p:spPr>
      </p:pic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D7B07CCF-10A6-FF3E-768C-824CC85CCA76}"/>
              </a:ext>
            </a:extLst>
          </p:cNvPr>
          <p:cNvSpPr txBox="1">
            <a:spLocks/>
          </p:cNvSpPr>
          <p:nvPr/>
        </p:nvSpPr>
        <p:spPr>
          <a:xfrm>
            <a:off x="1078018" y="5397511"/>
            <a:ext cx="4945974" cy="777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300" i="1" dirty="0">
                <a:latin typeface="Arial "/>
              </a:rPr>
              <a:t>Statistik: lineær mixed model justeret for alder, køn, rygning og global blodgennemstrømning</a:t>
            </a:r>
            <a:endParaRPr lang="da-DK" sz="1300" i="1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885293AA-A92A-F2CA-9154-A70ECA8571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66" y="2182302"/>
            <a:ext cx="4350562" cy="3262922"/>
          </a:xfrm>
          <a:prstGeom prst="rect">
            <a:avLst/>
          </a:prstGeom>
        </p:spPr>
      </p:pic>
      <p:sp>
        <p:nvSpPr>
          <p:cNvPr id="16" name="Tekstboks 19">
            <a:extLst>
              <a:ext uri="{FF2B5EF4-FFF2-40B4-BE49-F238E27FC236}">
                <a16:creationId xmlns:a16="http://schemas.microsoft.com/office/drawing/2014/main" id="{41AE02B7-BC95-DFF9-E060-1D17BD7CD706}"/>
              </a:ext>
            </a:extLst>
          </p:cNvPr>
          <p:cNvSpPr txBox="1"/>
          <p:nvPr/>
        </p:nvSpPr>
        <p:spPr>
          <a:xfrm>
            <a:off x="3350018" y="2930863"/>
            <a:ext cx="2160240" cy="4798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GB" sz="1400" dirty="0">
                <a:latin typeface="+mj-lt"/>
              </a:rPr>
              <a:t>B=-0.03, p=0.016</a:t>
            </a:r>
          </a:p>
          <a:p>
            <a:endParaRPr lang="en-US" sz="1275" dirty="0"/>
          </a:p>
          <a:p>
            <a:endParaRPr lang="en-US" sz="1275" dirty="0"/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8E765785-B022-ADB2-9B99-D91629AFC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4077072"/>
            <a:ext cx="1266088" cy="746992"/>
          </a:xfrm>
          <a:prstGeom prst="rect">
            <a:avLst/>
          </a:prstGeom>
        </p:spPr>
      </p:pic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ACCDAC1C-706E-050E-6586-D52AB05F072B}"/>
              </a:ext>
            </a:extLst>
          </p:cNvPr>
          <p:cNvCxnSpPr>
            <a:cxnSpLocks/>
          </p:cNvCxnSpPr>
          <p:nvPr/>
        </p:nvCxnSpPr>
        <p:spPr>
          <a:xfrm flipV="1">
            <a:off x="8616280" y="3813763"/>
            <a:ext cx="348178" cy="3353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boks 19">
            <a:extLst>
              <a:ext uri="{FF2B5EF4-FFF2-40B4-BE49-F238E27FC236}">
                <a16:creationId xmlns:a16="http://schemas.microsoft.com/office/drawing/2014/main" id="{A918C4E6-DEEA-3106-3B3F-497A009850B9}"/>
              </a:ext>
            </a:extLst>
          </p:cNvPr>
          <p:cNvSpPr txBox="1"/>
          <p:nvPr/>
        </p:nvSpPr>
        <p:spPr>
          <a:xfrm>
            <a:off x="5977182" y="1580429"/>
            <a:ext cx="4632279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a-DK" sz="1400" b="1" dirty="0">
                <a:solidFill>
                  <a:srgbClr val="00B050"/>
                </a:solidFill>
                <a:latin typeface="+mj-lt"/>
              </a:rPr>
              <a:t>Ny GABA-modulerende medicin?</a:t>
            </a:r>
            <a:endParaRPr lang="en-US" sz="1275" dirty="0">
              <a:solidFill>
                <a:srgbClr val="00B050"/>
              </a:solidFill>
            </a:endParaRPr>
          </a:p>
          <a:p>
            <a:endParaRPr lang="en-US" sz="1275" dirty="0"/>
          </a:p>
        </p:txBody>
      </p: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BC949027-51AF-F487-F450-36EC2EBDCEA8}"/>
              </a:ext>
            </a:extLst>
          </p:cNvPr>
          <p:cNvCxnSpPr>
            <a:cxnSpLocks/>
          </p:cNvCxnSpPr>
          <p:nvPr/>
        </p:nvCxnSpPr>
        <p:spPr>
          <a:xfrm>
            <a:off x="8472264" y="1799498"/>
            <a:ext cx="318105" cy="8407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dsholder til indhold 2">
            <a:extLst>
              <a:ext uri="{FF2B5EF4-FFF2-40B4-BE49-F238E27FC236}">
                <a16:creationId xmlns:a16="http://schemas.microsoft.com/office/drawing/2014/main" id="{2C682268-7140-0F2A-3912-C50EAFDC6D86}"/>
              </a:ext>
            </a:extLst>
          </p:cNvPr>
          <p:cNvSpPr txBox="1">
            <a:spLocks/>
          </p:cNvSpPr>
          <p:nvPr/>
        </p:nvSpPr>
        <p:spPr>
          <a:xfrm>
            <a:off x="7923800" y="5464970"/>
            <a:ext cx="4384762" cy="777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400" i="1" dirty="0">
                <a:latin typeface="Arial "/>
              </a:rPr>
              <a:t>Bojesen et al 2023, </a:t>
            </a:r>
            <a:r>
              <a:rPr lang="da-DK" sz="1400" i="1" dirty="0" err="1">
                <a:latin typeface="Arial "/>
              </a:rPr>
              <a:t>biol</a:t>
            </a:r>
            <a:r>
              <a:rPr lang="da-DK" sz="1400" i="1" dirty="0">
                <a:latin typeface="Arial "/>
              </a:rPr>
              <a:t> </a:t>
            </a:r>
            <a:r>
              <a:rPr lang="da-DK" sz="1400" i="1" dirty="0" err="1">
                <a:latin typeface="Arial "/>
              </a:rPr>
              <a:t>psych</a:t>
            </a:r>
            <a:r>
              <a:rPr lang="da-DK" sz="1400" i="1" dirty="0">
                <a:latin typeface="Arial "/>
              </a:rPr>
              <a:t> CNNI (in </a:t>
            </a:r>
            <a:r>
              <a:rPr lang="da-DK" sz="1400" i="1" dirty="0" err="1">
                <a:latin typeface="Arial "/>
              </a:rPr>
              <a:t>press</a:t>
            </a:r>
            <a:r>
              <a:rPr lang="da-DK" sz="1400" i="1" dirty="0">
                <a:latin typeface="Arial "/>
              </a:rPr>
              <a:t>) </a:t>
            </a:r>
            <a:endParaRPr lang="da-DK" sz="1400" i="1" dirty="0"/>
          </a:p>
        </p:txBody>
      </p:sp>
    </p:spTree>
    <p:extLst>
      <p:ext uri="{BB962C8B-B14F-4D97-AF65-F5344CB8AC3E}">
        <p14:creationId xmlns:p14="http://schemas.microsoft.com/office/powerpoint/2010/main" val="6153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18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496CF44C-AB56-A952-3B75-3233B8E64F5A}"/>
              </a:ext>
            </a:extLst>
          </p:cNvPr>
          <p:cNvSpPr txBox="1">
            <a:spLocks/>
          </p:cNvSpPr>
          <p:nvPr/>
        </p:nvSpPr>
        <p:spPr>
          <a:xfrm>
            <a:off x="505159" y="550298"/>
            <a:ext cx="11084768" cy="790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400" dirty="0">
                <a:solidFill>
                  <a:srgbClr val="002060"/>
                </a:solidFill>
              </a:rPr>
              <a:t>Indhold</a:t>
            </a:r>
            <a:endParaRPr lang="da-DK" sz="44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7ACBC782-53EF-31E5-D125-6ED0E9CFF83B}"/>
              </a:ext>
            </a:extLst>
          </p:cNvPr>
          <p:cNvSpPr txBox="1">
            <a:spLocks/>
          </p:cNvSpPr>
          <p:nvPr/>
        </p:nvSpPr>
        <p:spPr>
          <a:xfrm>
            <a:off x="911603" y="1772816"/>
            <a:ext cx="10515600" cy="3775275"/>
          </a:xfrm>
          <a:prstGeom prst="rect">
            <a:avLst/>
          </a:prstGeom>
        </p:spPr>
        <p:txBody>
          <a:bodyPr>
            <a:normAutofit/>
          </a:bodyPr>
          <a:lstStyle>
            <a:lvl1pPr marL="143996" indent="-143996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87" indent="-143996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979" indent="-125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970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7961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7952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943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7934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7925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300" dirty="0">
                <a:latin typeface="Arial "/>
              </a:rPr>
              <a:t>Baggrunden for at undersøge </a:t>
            </a:r>
            <a:r>
              <a:rPr lang="da-DK" sz="2300" dirty="0" err="1">
                <a:latin typeface="Arial "/>
              </a:rPr>
              <a:t>GABAerge</a:t>
            </a:r>
            <a:r>
              <a:rPr lang="da-DK" sz="2300" dirty="0">
                <a:latin typeface="Arial "/>
              </a:rPr>
              <a:t> forstyrrelser hos patienter med skizofreni</a:t>
            </a:r>
          </a:p>
          <a:p>
            <a:pPr marL="0" indent="0">
              <a:buNone/>
            </a:pPr>
            <a:endParaRPr lang="da-DK" sz="1000" dirty="0">
              <a:latin typeface="Arial "/>
            </a:endParaRPr>
          </a:p>
          <a:p>
            <a:r>
              <a:rPr lang="da-DK" sz="2300" dirty="0" err="1">
                <a:latin typeface="Arial "/>
              </a:rPr>
              <a:t>GABAerge</a:t>
            </a:r>
            <a:r>
              <a:rPr lang="da-DK" sz="2300" dirty="0">
                <a:latin typeface="Arial "/>
              </a:rPr>
              <a:t> forstyrrelser hos patienter med første-episode psykose ved sygdomsdebut og i sygdommens første 2 år</a:t>
            </a:r>
          </a:p>
          <a:p>
            <a:pPr marL="0" indent="0">
              <a:buNone/>
            </a:pPr>
            <a:endParaRPr lang="da-DK" sz="1000" dirty="0">
              <a:latin typeface="Arial "/>
            </a:endParaRPr>
          </a:p>
          <a:p>
            <a:r>
              <a:rPr lang="da-DK" sz="2300" b="1" dirty="0">
                <a:latin typeface="Arial "/>
              </a:rPr>
              <a:t>Mulige nye præparater rettet mod </a:t>
            </a:r>
            <a:r>
              <a:rPr lang="da-DK" sz="2300" b="1" dirty="0" err="1">
                <a:latin typeface="Arial "/>
              </a:rPr>
              <a:t>GABAerge</a:t>
            </a:r>
            <a:r>
              <a:rPr lang="da-DK" sz="2300" b="1" dirty="0">
                <a:latin typeface="Arial "/>
              </a:rPr>
              <a:t> forstyrrelser hos patienter med skizofreni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8505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19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496CF44C-AB56-A952-3B75-3233B8E64F5A}"/>
              </a:ext>
            </a:extLst>
          </p:cNvPr>
          <p:cNvSpPr txBox="1">
            <a:spLocks/>
          </p:cNvSpPr>
          <p:nvPr/>
        </p:nvSpPr>
        <p:spPr>
          <a:xfrm>
            <a:off x="505159" y="550298"/>
            <a:ext cx="11084768" cy="790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400" dirty="0">
                <a:solidFill>
                  <a:srgbClr val="002060"/>
                </a:solidFill>
              </a:rPr>
              <a:t>Nye behandlinger rettet mod det </a:t>
            </a:r>
            <a:r>
              <a:rPr lang="da-DK" sz="4400" dirty="0" err="1">
                <a:solidFill>
                  <a:srgbClr val="002060"/>
                </a:solidFill>
              </a:rPr>
              <a:t>GABAerge</a:t>
            </a:r>
            <a:r>
              <a:rPr lang="da-DK" sz="4400" dirty="0">
                <a:solidFill>
                  <a:srgbClr val="002060"/>
                </a:solidFill>
              </a:rPr>
              <a:t> system</a:t>
            </a:r>
          </a:p>
        </p:txBody>
      </p:sp>
      <p:pic>
        <p:nvPicPr>
          <p:cNvPr id="13" name="Billede 12" descr="Et billede, der indeholder tekst, skærmbillede, Font/skrifttype, Webside&#10;&#10;Automatisk genereret beskrivelse">
            <a:extLst>
              <a:ext uri="{FF2B5EF4-FFF2-40B4-BE49-F238E27FC236}">
                <a16:creationId xmlns:a16="http://schemas.microsoft.com/office/drawing/2014/main" id="{34BECDC5-3EED-5A5D-C638-90B0D301A4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928689"/>
            <a:ext cx="5580509" cy="2796455"/>
          </a:xfrm>
          <a:prstGeom prst="rect">
            <a:avLst/>
          </a:prstGeom>
        </p:spPr>
      </p:pic>
      <p:sp>
        <p:nvSpPr>
          <p:cNvPr id="14" name="Pladsholder til indhold 5">
            <a:extLst>
              <a:ext uri="{FF2B5EF4-FFF2-40B4-BE49-F238E27FC236}">
                <a16:creationId xmlns:a16="http://schemas.microsoft.com/office/drawing/2014/main" id="{E644C318-D33B-2124-1ED4-2A798690A2EC}"/>
              </a:ext>
            </a:extLst>
          </p:cNvPr>
          <p:cNvSpPr txBox="1">
            <a:spLocks/>
          </p:cNvSpPr>
          <p:nvPr/>
        </p:nvSpPr>
        <p:spPr>
          <a:xfrm>
            <a:off x="5860082" y="2386285"/>
            <a:ext cx="6052018" cy="3270798"/>
          </a:xfrm>
          <a:prstGeom prst="rect">
            <a:avLst/>
          </a:prstGeom>
        </p:spPr>
        <p:txBody>
          <a:bodyPr>
            <a:normAutofit/>
          </a:bodyPr>
          <a:lstStyle>
            <a:lvl1pPr marL="143996" indent="-143996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87" indent="-143996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979" indent="-125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970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7961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7952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943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7934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7925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da-DK" sz="2300" dirty="0">
                <a:latin typeface="Arial "/>
              </a:rPr>
              <a:t>Nye FDA godkendte præparater: </a:t>
            </a:r>
            <a:r>
              <a:rPr lang="da-DK" sz="2300" b="1" dirty="0" err="1">
                <a:latin typeface="Arial "/>
              </a:rPr>
              <a:t>Postpartum</a:t>
            </a:r>
            <a:r>
              <a:rPr lang="da-DK" sz="2300" b="1" dirty="0">
                <a:latin typeface="Arial "/>
              </a:rPr>
              <a:t> depression (GABA</a:t>
            </a:r>
            <a:r>
              <a:rPr lang="da-DK" sz="1800" b="1" dirty="0">
                <a:latin typeface="Arial "/>
              </a:rPr>
              <a:t>A</a:t>
            </a:r>
            <a:r>
              <a:rPr lang="da-DK" sz="2300" b="1" dirty="0">
                <a:latin typeface="Arial "/>
              </a:rPr>
              <a:t> agonist)</a:t>
            </a:r>
          </a:p>
          <a:p>
            <a:pPr>
              <a:buFontTx/>
              <a:buChar char="-"/>
            </a:pPr>
            <a:r>
              <a:rPr lang="da-DK" sz="2300" dirty="0">
                <a:latin typeface="Arial "/>
              </a:rPr>
              <a:t>Nye ansøgninger FDA godkendelse: </a:t>
            </a:r>
            <a:r>
              <a:rPr lang="da-DK" sz="2300" b="1" dirty="0">
                <a:latin typeface="Arial "/>
              </a:rPr>
              <a:t>Depression (GABA</a:t>
            </a:r>
            <a:r>
              <a:rPr lang="da-DK" sz="1800" b="1" dirty="0">
                <a:latin typeface="Arial "/>
              </a:rPr>
              <a:t>A</a:t>
            </a:r>
            <a:r>
              <a:rPr lang="da-DK" sz="2300" b="1" dirty="0">
                <a:latin typeface="Arial "/>
              </a:rPr>
              <a:t> agonist)</a:t>
            </a:r>
          </a:p>
          <a:p>
            <a:pPr>
              <a:buFontTx/>
              <a:buChar char="-"/>
            </a:pPr>
            <a:r>
              <a:rPr lang="da-DK" sz="2300" dirty="0" err="1">
                <a:latin typeface="Arial "/>
              </a:rPr>
              <a:t>Psychiatric</a:t>
            </a:r>
            <a:r>
              <a:rPr lang="da-DK" sz="2300" dirty="0">
                <a:latin typeface="Arial "/>
              </a:rPr>
              <a:t> drug-</a:t>
            </a:r>
            <a:r>
              <a:rPr lang="da-DK" sz="2300" dirty="0" err="1">
                <a:latin typeface="Arial "/>
              </a:rPr>
              <a:t>development</a:t>
            </a:r>
            <a:r>
              <a:rPr lang="da-DK" sz="2300" dirty="0">
                <a:latin typeface="Arial "/>
              </a:rPr>
              <a:t> pipeline (Fase 2): </a:t>
            </a:r>
            <a:r>
              <a:rPr lang="da-DK" sz="2300" b="1" dirty="0">
                <a:latin typeface="Arial "/>
              </a:rPr>
              <a:t>Skizofreni (GABA</a:t>
            </a:r>
            <a:r>
              <a:rPr lang="da-DK" sz="1800" b="1" dirty="0">
                <a:latin typeface="Arial "/>
              </a:rPr>
              <a:t>B</a:t>
            </a:r>
            <a:r>
              <a:rPr lang="da-DK" sz="2300" b="1" dirty="0">
                <a:latin typeface="Arial "/>
              </a:rPr>
              <a:t> agonist) </a:t>
            </a:r>
          </a:p>
          <a:p>
            <a:endParaRPr lang="da-DK" sz="2300" dirty="0">
              <a:latin typeface="Arial "/>
            </a:endParaRPr>
          </a:p>
          <a:p>
            <a:pPr marL="0" indent="0">
              <a:buNone/>
            </a:pPr>
            <a:endParaRPr lang="da-DK" sz="1000" dirty="0">
              <a:latin typeface="Arial 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476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496CF44C-AB56-A952-3B75-3233B8E64F5A}"/>
              </a:ext>
            </a:extLst>
          </p:cNvPr>
          <p:cNvSpPr txBox="1">
            <a:spLocks/>
          </p:cNvSpPr>
          <p:nvPr/>
        </p:nvSpPr>
        <p:spPr>
          <a:xfrm>
            <a:off x="505159" y="550298"/>
            <a:ext cx="11084768" cy="790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400" dirty="0">
                <a:solidFill>
                  <a:srgbClr val="002060"/>
                </a:solidFill>
              </a:rPr>
              <a:t>Indhold</a:t>
            </a:r>
            <a:endParaRPr lang="da-DK" sz="44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7ACBC782-53EF-31E5-D125-6ED0E9CFF83B}"/>
              </a:ext>
            </a:extLst>
          </p:cNvPr>
          <p:cNvSpPr txBox="1">
            <a:spLocks/>
          </p:cNvSpPr>
          <p:nvPr/>
        </p:nvSpPr>
        <p:spPr>
          <a:xfrm>
            <a:off x="911603" y="1772816"/>
            <a:ext cx="10515600" cy="3775275"/>
          </a:xfrm>
          <a:prstGeom prst="rect">
            <a:avLst/>
          </a:prstGeom>
        </p:spPr>
        <p:txBody>
          <a:bodyPr>
            <a:normAutofit/>
          </a:bodyPr>
          <a:lstStyle>
            <a:lvl1pPr marL="143996" indent="-143996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87" indent="-143996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979" indent="-125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970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7961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7952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943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7934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7925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300" dirty="0">
                <a:latin typeface="Arial "/>
              </a:rPr>
              <a:t>Baggrunden for at undersøge </a:t>
            </a:r>
            <a:r>
              <a:rPr lang="da-DK" sz="2300" dirty="0" err="1">
                <a:latin typeface="Arial "/>
              </a:rPr>
              <a:t>GABAerge</a:t>
            </a:r>
            <a:r>
              <a:rPr lang="da-DK" sz="2300" dirty="0">
                <a:latin typeface="Arial "/>
              </a:rPr>
              <a:t> forstyrrelser hos patienter med skizofreni</a:t>
            </a:r>
          </a:p>
          <a:p>
            <a:pPr marL="0" indent="0">
              <a:buNone/>
            </a:pPr>
            <a:endParaRPr lang="da-DK" sz="1000" dirty="0">
              <a:latin typeface="Arial "/>
            </a:endParaRPr>
          </a:p>
          <a:p>
            <a:r>
              <a:rPr lang="da-DK" sz="2300" dirty="0" err="1">
                <a:latin typeface="Arial "/>
              </a:rPr>
              <a:t>GABAerge</a:t>
            </a:r>
            <a:r>
              <a:rPr lang="da-DK" sz="2300" dirty="0">
                <a:latin typeface="Arial "/>
              </a:rPr>
              <a:t> forstyrrelser hos patienter med første-episode psykose ved sygdomsdebut og i sygdommens første 2 år</a:t>
            </a:r>
          </a:p>
          <a:p>
            <a:pPr marL="0" indent="0">
              <a:buNone/>
            </a:pPr>
            <a:endParaRPr lang="da-DK" sz="1000" dirty="0">
              <a:latin typeface="Arial "/>
            </a:endParaRPr>
          </a:p>
          <a:p>
            <a:r>
              <a:rPr lang="da-DK" sz="2300" dirty="0">
                <a:latin typeface="Arial "/>
              </a:rPr>
              <a:t>Mulige nye præparater rettet mod </a:t>
            </a:r>
            <a:r>
              <a:rPr lang="da-DK" sz="2300" dirty="0" err="1">
                <a:latin typeface="Arial "/>
              </a:rPr>
              <a:t>GABAerge</a:t>
            </a:r>
            <a:r>
              <a:rPr lang="da-DK" sz="2300" dirty="0">
                <a:latin typeface="Arial "/>
              </a:rPr>
              <a:t> forstyrrelser hos patienter med skizofreni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288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20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496CF44C-AB56-A952-3B75-3233B8E64F5A}"/>
              </a:ext>
            </a:extLst>
          </p:cNvPr>
          <p:cNvSpPr txBox="1">
            <a:spLocks/>
          </p:cNvSpPr>
          <p:nvPr/>
        </p:nvSpPr>
        <p:spPr>
          <a:xfrm>
            <a:off x="553616" y="550298"/>
            <a:ext cx="11084768" cy="790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400" dirty="0">
                <a:solidFill>
                  <a:srgbClr val="002060"/>
                </a:solidFill>
              </a:rPr>
              <a:t>Ny medicin mod </a:t>
            </a:r>
            <a:r>
              <a:rPr lang="da-DK" sz="4400" dirty="0" err="1">
                <a:solidFill>
                  <a:srgbClr val="002060"/>
                </a:solidFill>
              </a:rPr>
              <a:t>GABAerge</a:t>
            </a:r>
            <a:r>
              <a:rPr lang="da-DK" sz="4400" dirty="0">
                <a:solidFill>
                  <a:srgbClr val="002060"/>
                </a:solidFill>
              </a:rPr>
              <a:t> forstyrrelser</a:t>
            </a:r>
          </a:p>
        </p:txBody>
      </p:sp>
      <p:pic>
        <p:nvPicPr>
          <p:cNvPr id="13" name="Billede 12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8F9125E8-1A62-75A7-0041-1E0634E0E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07" y="1663640"/>
            <a:ext cx="6749546" cy="3766993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5ACE24DB-3EA2-1C56-FAFD-279BA792AC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5" y="2793903"/>
            <a:ext cx="3632927" cy="2724695"/>
          </a:xfrm>
          <a:prstGeom prst="rect">
            <a:avLst/>
          </a:prstGeom>
        </p:spPr>
      </p:pic>
      <p:sp>
        <p:nvSpPr>
          <p:cNvPr id="15" name="Undertitel 2">
            <a:extLst>
              <a:ext uri="{FF2B5EF4-FFF2-40B4-BE49-F238E27FC236}">
                <a16:creationId xmlns:a16="http://schemas.microsoft.com/office/drawing/2014/main" id="{7272038F-A53A-6806-57F6-6E7DD0355DDB}"/>
              </a:ext>
            </a:extLst>
          </p:cNvPr>
          <p:cNvSpPr txBox="1">
            <a:spLocks/>
          </p:cNvSpPr>
          <p:nvPr/>
        </p:nvSpPr>
        <p:spPr>
          <a:xfrm>
            <a:off x="505159" y="1929816"/>
            <a:ext cx="4246328" cy="877069"/>
          </a:xfrm>
          <a:prstGeom prst="rect">
            <a:avLst/>
          </a:prstGeom>
        </p:spPr>
        <p:txBody>
          <a:bodyPr>
            <a:noAutofit/>
          </a:bodyPr>
          <a:lstStyle>
            <a:lvl1pPr marL="143996" indent="-143996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87" indent="-143996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979" indent="-125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970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7961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7952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943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7934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7925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dirty="0"/>
              <a:t>K+ kanaler øger aktiviteten af </a:t>
            </a:r>
            <a:r>
              <a:rPr lang="da-DK" sz="2000" dirty="0" err="1"/>
              <a:t>GABAerge</a:t>
            </a:r>
            <a:r>
              <a:rPr lang="da-DK" sz="2000" dirty="0"/>
              <a:t> </a:t>
            </a:r>
            <a:r>
              <a:rPr lang="da-DK" sz="2000" dirty="0" err="1"/>
              <a:t>interneuroner</a:t>
            </a:r>
            <a:r>
              <a:rPr lang="da-DK" sz="2000" dirty="0"/>
              <a:t> </a:t>
            </a:r>
          </a:p>
        </p:txBody>
      </p:sp>
      <p:sp>
        <p:nvSpPr>
          <p:cNvPr id="16" name="Undertitel 2">
            <a:extLst>
              <a:ext uri="{FF2B5EF4-FFF2-40B4-BE49-F238E27FC236}">
                <a16:creationId xmlns:a16="http://schemas.microsoft.com/office/drawing/2014/main" id="{5F66A3C4-BF0F-0C3F-4450-964BA03CCC34}"/>
              </a:ext>
            </a:extLst>
          </p:cNvPr>
          <p:cNvSpPr txBox="1">
            <a:spLocks/>
          </p:cNvSpPr>
          <p:nvPr/>
        </p:nvSpPr>
        <p:spPr>
          <a:xfrm>
            <a:off x="1299557" y="5430633"/>
            <a:ext cx="4004356" cy="877069"/>
          </a:xfrm>
          <a:prstGeom prst="rect">
            <a:avLst/>
          </a:prstGeom>
        </p:spPr>
        <p:txBody>
          <a:bodyPr>
            <a:noAutofit/>
          </a:bodyPr>
          <a:lstStyle>
            <a:lvl1pPr marL="143996" indent="-143996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87" indent="-143996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979" indent="-125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970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7961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7952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943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7934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7925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i="1" dirty="0"/>
              <a:t>Lenz et. al 1994, Synapse;            Boddum 2017, </a:t>
            </a:r>
            <a:r>
              <a:rPr lang="da-DK" sz="1600" i="1" dirty="0" err="1"/>
              <a:t>Neuropsychopharma</a:t>
            </a:r>
            <a:endParaRPr lang="da-DK" sz="2000" i="1" dirty="0"/>
          </a:p>
        </p:txBody>
      </p:sp>
    </p:spTree>
    <p:extLst>
      <p:ext uri="{BB962C8B-B14F-4D97-AF65-F5344CB8AC3E}">
        <p14:creationId xmlns:p14="http://schemas.microsoft.com/office/powerpoint/2010/main" val="2995635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21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496CF44C-AB56-A952-3B75-3233B8E64F5A}"/>
              </a:ext>
            </a:extLst>
          </p:cNvPr>
          <p:cNvSpPr txBox="1">
            <a:spLocks/>
          </p:cNvSpPr>
          <p:nvPr/>
        </p:nvSpPr>
        <p:spPr>
          <a:xfrm>
            <a:off x="505159" y="550298"/>
            <a:ext cx="11084768" cy="790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400" dirty="0">
                <a:solidFill>
                  <a:srgbClr val="002060"/>
                </a:solidFill>
              </a:rPr>
              <a:t>Nye behandlinger rettet mod det </a:t>
            </a:r>
            <a:r>
              <a:rPr lang="da-DK" sz="4400" dirty="0" err="1">
                <a:solidFill>
                  <a:srgbClr val="002060"/>
                </a:solidFill>
              </a:rPr>
              <a:t>GABAerge</a:t>
            </a:r>
            <a:r>
              <a:rPr lang="da-DK" sz="4400" dirty="0">
                <a:solidFill>
                  <a:srgbClr val="002060"/>
                </a:solidFill>
              </a:rPr>
              <a:t> system</a:t>
            </a:r>
          </a:p>
        </p:txBody>
      </p: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DC26E81D-77AF-DB13-90D5-A69743DD72DF}"/>
              </a:ext>
            </a:extLst>
          </p:cNvPr>
          <p:cNvSpPr txBox="1">
            <a:spLocks/>
          </p:cNvSpPr>
          <p:nvPr/>
        </p:nvSpPr>
        <p:spPr>
          <a:xfrm>
            <a:off x="930907" y="2177325"/>
            <a:ext cx="10515600" cy="3775275"/>
          </a:xfrm>
          <a:prstGeom prst="rect">
            <a:avLst/>
          </a:prstGeom>
        </p:spPr>
        <p:txBody>
          <a:bodyPr>
            <a:normAutofit/>
          </a:bodyPr>
          <a:lstStyle>
            <a:lvl1pPr marL="143996" indent="-143996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87" indent="-143996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979" indent="-125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970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7961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7952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943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7934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7925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300" b="1" dirty="0">
                <a:latin typeface="Arial "/>
              </a:rPr>
              <a:t>Mange ubesvarede spørgsmål</a:t>
            </a:r>
            <a:r>
              <a:rPr lang="da-DK" sz="2300" dirty="0">
                <a:latin typeface="Arial "/>
              </a:rPr>
              <a:t>:</a:t>
            </a:r>
          </a:p>
          <a:p>
            <a:endParaRPr lang="da-DK" sz="2100" dirty="0">
              <a:latin typeface="Arial "/>
            </a:endParaRPr>
          </a:p>
          <a:p>
            <a:r>
              <a:rPr lang="da-DK" sz="2100" dirty="0" err="1">
                <a:latin typeface="Arial "/>
              </a:rPr>
              <a:t>GABAerg</a:t>
            </a:r>
            <a:r>
              <a:rPr lang="da-DK" sz="2100" dirty="0">
                <a:latin typeface="Arial "/>
              </a:rPr>
              <a:t> modulerende medicin som mono-terapi eller som add-on til antipsykotika?</a:t>
            </a:r>
          </a:p>
          <a:p>
            <a:pPr marL="0" indent="0">
              <a:buNone/>
            </a:pPr>
            <a:endParaRPr lang="da-DK" sz="2300" dirty="0">
              <a:latin typeface="Arial "/>
            </a:endParaRPr>
          </a:p>
          <a:p>
            <a:r>
              <a:rPr lang="da-DK" sz="2100" dirty="0">
                <a:latin typeface="Arial "/>
              </a:rPr>
              <a:t>Er både GABA</a:t>
            </a:r>
            <a:r>
              <a:rPr lang="da-DK" sz="1600" dirty="0">
                <a:latin typeface="Arial "/>
              </a:rPr>
              <a:t>A</a:t>
            </a:r>
            <a:r>
              <a:rPr lang="da-DK" sz="2100" dirty="0">
                <a:latin typeface="Arial "/>
              </a:rPr>
              <a:t> og GABA</a:t>
            </a:r>
            <a:r>
              <a:rPr lang="da-DK" sz="1600" dirty="0">
                <a:latin typeface="Arial "/>
              </a:rPr>
              <a:t>B</a:t>
            </a:r>
            <a:r>
              <a:rPr lang="da-DK" sz="2100" dirty="0">
                <a:latin typeface="Arial "/>
              </a:rPr>
              <a:t> agonister virksomme?</a:t>
            </a:r>
          </a:p>
          <a:p>
            <a:pPr marL="0" indent="0">
              <a:buNone/>
            </a:pPr>
            <a:endParaRPr lang="da-DK" sz="2300" dirty="0">
              <a:latin typeface="Arial "/>
            </a:endParaRPr>
          </a:p>
          <a:p>
            <a:endParaRPr lang="da-DK" sz="2300" dirty="0">
              <a:latin typeface="Arial "/>
            </a:endParaRPr>
          </a:p>
          <a:p>
            <a:pPr marL="0" indent="0">
              <a:buNone/>
            </a:pPr>
            <a:endParaRPr lang="da-DK" sz="1000" dirty="0">
              <a:latin typeface="Arial 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382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22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6E516F94-F46B-5C4C-483C-765C2E5CAA60}"/>
              </a:ext>
            </a:extLst>
          </p:cNvPr>
          <p:cNvSpPr/>
          <p:nvPr/>
        </p:nvSpPr>
        <p:spPr>
          <a:xfrm>
            <a:off x="407368" y="1608673"/>
            <a:ext cx="208990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sng" dirty="0">
                <a:solidFill>
                  <a:srgbClr val="002060"/>
                </a:solidFill>
              </a:rPr>
              <a:t>PECANSII </a:t>
            </a:r>
            <a:r>
              <a:rPr lang="en-GB" sz="1600" b="1" u="sng" dirty="0" err="1">
                <a:solidFill>
                  <a:srgbClr val="002060"/>
                </a:solidFill>
              </a:rPr>
              <a:t>teamet</a:t>
            </a:r>
            <a:endParaRPr lang="en-GB" sz="1600" b="1" dirty="0">
              <a:solidFill>
                <a:srgbClr val="002060"/>
              </a:solidFill>
            </a:endParaRPr>
          </a:p>
          <a:p>
            <a:r>
              <a:rPr lang="en-GB" sz="1600" dirty="0"/>
              <a:t>Anne Sigvard</a:t>
            </a:r>
          </a:p>
          <a:p>
            <a:r>
              <a:rPr lang="en-GB" sz="1600" dirty="0"/>
              <a:t>Karen Tangmose</a:t>
            </a:r>
          </a:p>
          <a:p>
            <a:r>
              <a:rPr lang="en-GB" sz="1600" dirty="0"/>
              <a:t>Kasper Jessen</a:t>
            </a:r>
          </a:p>
          <a:p>
            <a:r>
              <a:rPr lang="en-GB" sz="1600" dirty="0" err="1"/>
              <a:t>Cecilie</a:t>
            </a:r>
            <a:r>
              <a:rPr lang="en-GB" sz="1600" dirty="0"/>
              <a:t> K </a:t>
            </a:r>
            <a:r>
              <a:rPr lang="en-GB" sz="1600" dirty="0" err="1"/>
              <a:t>Lemvigh</a:t>
            </a:r>
            <a:endParaRPr lang="en-GB" sz="1600" dirty="0"/>
          </a:p>
          <a:p>
            <a:r>
              <a:rPr lang="en-GB" sz="1600" dirty="0"/>
              <a:t>Marie Jensen</a:t>
            </a:r>
          </a:p>
          <a:p>
            <a:r>
              <a:rPr lang="en-GB" sz="1600" dirty="0"/>
              <a:t>Olga B </a:t>
            </a:r>
            <a:r>
              <a:rPr lang="en-GB" sz="1600" dirty="0" err="1"/>
              <a:t>Baltzersen</a:t>
            </a:r>
            <a:endParaRPr lang="en-GB" sz="1600" dirty="0"/>
          </a:p>
          <a:p>
            <a:r>
              <a:rPr lang="en-GB" sz="1600" dirty="0"/>
              <a:t>Martin W </a:t>
            </a:r>
            <a:r>
              <a:rPr lang="en-GB" sz="1600" dirty="0" err="1"/>
              <a:t>Skjerbæk</a:t>
            </a:r>
            <a:endParaRPr lang="en-GB" sz="1600" dirty="0"/>
          </a:p>
          <a:p>
            <a:r>
              <a:rPr lang="en-GB" sz="1600" dirty="0"/>
              <a:t>Gitte S Andersen</a:t>
            </a:r>
          </a:p>
          <a:p>
            <a:r>
              <a:rPr lang="en-GB" sz="1600" dirty="0" err="1"/>
              <a:t>Helle</a:t>
            </a:r>
            <a:r>
              <a:rPr lang="en-GB" sz="1600" dirty="0"/>
              <a:t> </a:t>
            </a:r>
            <a:r>
              <a:rPr lang="en-GB" sz="1600" dirty="0" err="1"/>
              <a:t>Schæbel</a:t>
            </a:r>
            <a:endParaRPr lang="en-GB" sz="1600" dirty="0"/>
          </a:p>
          <a:p>
            <a:endParaRPr lang="en-GB" dirty="0"/>
          </a:p>
        </p:txBody>
      </p:sp>
      <p:pic>
        <p:nvPicPr>
          <p:cNvPr id="8" name="Billede 7" descr="Et billede, der indeholder person, gruppe, udendørs, personer&#10;&#10;Automatisk genereret beskrivelse">
            <a:extLst>
              <a:ext uri="{FF2B5EF4-FFF2-40B4-BE49-F238E27FC236}">
                <a16:creationId xmlns:a16="http://schemas.microsoft.com/office/drawing/2014/main" id="{A92F92AB-CF11-7140-428B-A18CF061F5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40" y="188640"/>
            <a:ext cx="5227984" cy="391728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9DB5ECB-2DB9-C8FE-D0BB-3CD4B69B6312}"/>
              </a:ext>
            </a:extLst>
          </p:cNvPr>
          <p:cNvSpPr/>
          <p:nvPr/>
        </p:nvSpPr>
        <p:spPr>
          <a:xfrm>
            <a:off x="9048328" y="1608673"/>
            <a:ext cx="280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b="1" u="sng" dirty="0" err="1">
                <a:solidFill>
                  <a:srgbClr val="002060"/>
                </a:solidFill>
              </a:rPr>
              <a:t>Phd</a:t>
            </a:r>
            <a:r>
              <a:rPr lang="da-DK" sz="1600" b="1" u="sng" dirty="0">
                <a:solidFill>
                  <a:srgbClr val="002060"/>
                </a:solidFill>
              </a:rPr>
              <a:t> vejledere</a:t>
            </a:r>
            <a:endParaRPr lang="da-DK" sz="1600" b="1" dirty="0">
              <a:solidFill>
                <a:srgbClr val="002060"/>
              </a:solidFill>
            </a:endParaRPr>
          </a:p>
          <a:p>
            <a:r>
              <a:rPr lang="da-DK" sz="1600" dirty="0"/>
              <a:t>Birte </a:t>
            </a:r>
            <a:r>
              <a:rPr lang="da-DK" sz="1600" dirty="0" err="1"/>
              <a:t>Glenthøj</a:t>
            </a:r>
            <a:r>
              <a:rPr lang="da-DK" sz="1600" dirty="0"/>
              <a:t>, Professor</a:t>
            </a:r>
          </a:p>
          <a:p>
            <a:r>
              <a:rPr lang="da-DK" sz="1600" dirty="0"/>
              <a:t>Egill Rostrup, Dr Med.</a:t>
            </a:r>
          </a:p>
          <a:p>
            <a:r>
              <a:rPr lang="en-US" sz="1600" dirty="0"/>
              <a:t>Brian </a:t>
            </a:r>
            <a:r>
              <a:rPr lang="en-US" sz="1600" dirty="0" err="1"/>
              <a:t>Broberg</a:t>
            </a:r>
            <a:r>
              <a:rPr lang="en-US" sz="1600" dirty="0"/>
              <a:t>, PhD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E68C131-C02B-F11F-B9EA-F17638348673}"/>
              </a:ext>
            </a:extLst>
          </p:cNvPr>
          <p:cNvSpPr/>
          <p:nvPr/>
        </p:nvSpPr>
        <p:spPr>
          <a:xfrm>
            <a:off x="9048328" y="2924944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b="1" dirty="0">
                <a:solidFill>
                  <a:srgbClr val="002060"/>
                </a:solidFill>
              </a:rPr>
              <a:t>Alle på CNSR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4A1CB71-4BD9-9DDE-0556-65AF5B116A19}"/>
              </a:ext>
            </a:extLst>
          </p:cNvPr>
          <p:cNvSpPr/>
          <p:nvPr/>
        </p:nvSpPr>
        <p:spPr>
          <a:xfrm>
            <a:off x="9120336" y="3573016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b="1" dirty="0">
                <a:solidFill>
                  <a:srgbClr val="002060"/>
                </a:solidFill>
              </a:rPr>
              <a:t>Patienter </a:t>
            </a:r>
          </a:p>
          <a:p>
            <a:r>
              <a:rPr lang="da-DK" sz="1600" b="1" dirty="0">
                <a:solidFill>
                  <a:srgbClr val="002060"/>
                </a:solidFill>
              </a:rPr>
              <a:t>og raske kontroller</a:t>
            </a:r>
          </a:p>
        </p:txBody>
      </p:sp>
      <p:pic>
        <p:nvPicPr>
          <p:cNvPr id="15" name="Billede 1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838CCB2-98D6-5751-CCFB-56FDC8A137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58" y="4396550"/>
            <a:ext cx="4149662" cy="1555368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C8F97B8F-E86E-7400-1845-A3066F7BE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30" y="4392194"/>
            <a:ext cx="1485078" cy="1485078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C4E11391-77EC-2644-0B19-046F254C88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50" y="4440217"/>
            <a:ext cx="1335842" cy="148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0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496CF44C-AB56-A952-3B75-3233B8E64F5A}"/>
              </a:ext>
            </a:extLst>
          </p:cNvPr>
          <p:cNvSpPr txBox="1">
            <a:spLocks/>
          </p:cNvSpPr>
          <p:nvPr/>
        </p:nvSpPr>
        <p:spPr>
          <a:xfrm>
            <a:off x="505159" y="550298"/>
            <a:ext cx="11084768" cy="790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400" dirty="0">
                <a:solidFill>
                  <a:srgbClr val="002060"/>
                </a:solidFill>
              </a:rPr>
              <a:t>Indhold</a:t>
            </a:r>
            <a:endParaRPr lang="da-DK" sz="44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7ACBC782-53EF-31E5-D125-6ED0E9CFF83B}"/>
              </a:ext>
            </a:extLst>
          </p:cNvPr>
          <p:cNvSpPr txBox="1">
            <a:spLocks/>
          </p:cNvSpPr>
          <p:nvPr/>
        </p:nvSpPr>
        <p:spPr>
          <a:xfrm>
            <a:off x="911603" y="1772816"/>
            <a:ext cx="10515600" cy="3775275"/>
          </a:xfrm>
          <a:prstGeom prst="rect">
            <a:avLst/>
          </a:prstGeom>
        </p:spPr>
        <p:txBody>
          <a:bodyPr>
            <a:normAutofit/>
          </a:bodyPr>
          <a:lstStyle>
            <a:lvl1pPr marL="143996" indent="-143996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87" indent="-143996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979" indent="-125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970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7961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7952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943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7934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7925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300" b="1" dirty="0">
                <a:latin typeface="Arial "/>
              </a:rPr>
              <a:t>Baggrunden for at undersøge </a:t>
            </a:r>
            <a:r>
              <a:rPr lang="da-DK" sz="2300" b="1" dirty="0" err="1">
                <a:latin typeface="Arial "/>
              </a:rPr>
              <a:t>GABAerge</a:t>
            </a:r>
            <a:r>
              <a:rPr lang="da-DK" sz="2300" b="1" dirty="0">
                <a:latin typeface="Arial "/>
              </a:rPr>
              <a:t> forstyrrelser hos patienter med skizofreni</a:t>
            </a:r>
          </a:p>
          <a:p>
            <a:pPr marL="0" indent="0">
              <a:buNone/>
            </a:pPr>
            <a:endParaRPr lang="da-DK" sz="1000" dirty="0">
              <a:latin typeface="Arial "/>
            </a:endParaRPr>
          </a:p>
          <a:p>
            <a:r>
              <a:rPr lang="da-DK" sz="2300" dirty="0" err="1">
                <a:latin typeface="Arial "/>
              </a:rPr>
              <a:t>GABAerge</a:t>
            </a:r>
            <a:r>
              <a:rPr lang="da-DK" sz="2300" dirty="0">
                <a:latin typeface="Arial "/>
              </a:rPr>
              <a:t> forstyrrelser hos patienter med første-episode psykose ved sygdomsdebut og i sygdommens første 2 år</a:t>
            </a:r>
          </a:p>
          <a:p>
            <a:pPr marL="0" indent="0">
              <a:buNone/>
            </a:pPr>
            <a:endParaRPr lang="da-DK" sz="1000" dirty="0">
              <a:latin typeface="Arial "/>
            </a:endParaRPr>
          </a:p>
          <a:p>
            <a:r>
              <a:rPr lang="da-DK" sz="2300" dirty="0">
                <a:latin typeface="Arial "/>
              </a:rPr>
              <a:t>Mulige nye præparater rettet mod </a:t>
            </a:r>
            <a:r>
              <a:rPr lang="da-DK" sz="2300" dirty="0" err="1">
                <a:latin typeface="Arial "/>
              </a:rPr>
              <a:t>GABAerge</a:t>
            </a:r>
            <a:r>
              <a:rPr lang="da-DK" sz="2300" dirty="0">
                <a:latin typeface="Arial "/>
              </a:rPr>
              <a:t> forstyrrelser hos patienter med skizofreni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716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496CF44C-AB56-A952-3B75-3233B8E64F5A}"/>
              </a:ext>
            </a:extLst>
          </p:cNvPr>
          <p:cNvSpPr txBox="1">
            <a:spLocks/>
          </p:cNvSpPr>
          <p:nvPr/>
        </p:nvSpPr>
        <p:spPr>
          <a:xfrm>
            <a:off x="505159" y="550298"/>
            <a:ext cx="11084768" cy="790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400" dirty="0">
                <a:solidFill>
                  <a:srgbClr val="002060"/>
                </a:solidFill>
              </a:rPr>
              <a:t>Baggrund</a:t>
            </a:r>
          </a:p>
        </p:txBody>
      </p: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7ACBC782-53EF-31E5-D125-6ED0E9CFF83B}"/>
              </a:ext>
            </a:extLst>
          </p:cNvPr>
          <p:cNvSpPr txBox="1">
            <a:spLocks/>
          </p:cNvSpPr>
          <p:nvPr/>
        </p:nvSpPr>
        <p:spPr>
          <a:xfrm>
            <a:off x="911603" y="1772816"/>
            <a:ext cx="10515600" cy="3775275"/>
          </a:xfrm>
          <a:prstGeom prst="rect">
            <a:avLst/>
          </a:prstGeom>
        </p:spPr>
        <p:txBody>
          <a:bodyPr>
            <a:normAutofit/>
          </a:bodyPr>
          <a:lstStyle>
            <a:lvl1pPr marL="143996" indent="-143996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87" indent="-143996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979" indent="-125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970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7961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7952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943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7934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7925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300" dirty="0">
                <a:latin typeface="Arial "/>
              </a:rPr>
              <a:t>25% af patienter med skizofreni har dårligt behandlingsrespons til antipsykotisk medicin, der blokerer dopamin-systemet</a:t>
            </a:r>
          </a:p>
          <a:p>
            <a:pPr marL="0" indent="0">
              <a:buNone/>
            </a:pPr>
            <a:endParaRPr lang="da-DK" sz="1000" dirty="0">
              <a:latin typeface="Arial "/>
            </a:endParaRPr>
          </a:p>
          <a:p>
            <a:r>
              <a:rPr lang="da-DK" sz="2300" dirty="0">
                <a:latin typeface="Arial "/>
              </a:rPr>
              <a:t>Post-</a:t>
            </a:r>
            <a:r>
              <a:rPr lang="da-DK" sz="2300" dirty="0" err="1">
                <a:latin typeface="Arial "/>
              </a:rPr>
              <a:t>mortem</a:t>
            </a:r>
            <a:r>
              <a:rPr lang="da-DK" sz="2300" dirty="0">
                <a:latin typeface="Arial "/>
              </a:rPr>
              <a:t> og prækliniske studier har fundet reducerede </a:t>
            </a:r>
            <a:r>
              <a:rPr lang="da-DK" sz="2300" dirty="0" err="1">
                <a:latin typeface="Arial "/>
              </a:rPr>
              <a:t>GABAerge</a:t>
            </a:r>
            <a:r>
              <a:rPr lang="da-DK" sz="2300" dirty="0">
                <a:latin typeface="Arial "/>
              </a:rPr>
              <a:t> </a:t>
            </a:r>
            <a:r>
              <a:rPr lang="da-DK" sz="2300" dirty="0" err="1">
                <a:latin typeface="Arial "/>
              </a:rPr>
              <a:t>interneuroner</a:t>
            </a:r>
            <a:r>
              <a:rPr lang="da-DK" sz="2300" dirty="0">
                <a:latin typeface="Arial "/>
              </a:rPr>
              <a:t> i </a:t>
            </a:r>
            <a:r>
              <a:rPr lang="da-DK" sz="2300" dirty="0" err="1">
                <a:latin typeface="Arial "/>
              </a:rPr>
              <a:t>kortikale</a:t>
            </a:r>
            <a:r>
              <a:rPr lang="da-DK" sz="2300" dirty="0">
                <a:latin typeface="Arial "/>
              </a:rPr>
              <a:t> områder</a:t>
            </a:r>
          </a:p>
          <a:p>
            <a:pPr marL="0" indent="0">
              <a:buNone/>
            </a:pPr>
            <a:endParaRPr lang="da-DK" sz="1000" dirty="0">
              <a:latin typeface="Arial "/>
            </a:endParaRPr>
          </a:p>
          <a:p>
            <a:r>
              <a:rPr lang="da-DK" sz="2300" dirty="0">
                <a:latin typeface="Arial "/>
              </a:rPr>
              <a:t>I prækliniske studier regulerer </a:t>
            </a:r>
            <a:r>
              <a:rPr lang="da-DK" sz="2300" dirty="0" err="1">
                <a:latin typeface="Arial "/>
              </a:rPr>
              <a:t>GABAerge</a:t>
            </a:r>
            <a:r>
              <a:rPr lang="da-DK" sz="2300" dirty="0">
                <a:latin typeface="Arial "/>
              </a:rPr>
              <a:t> </a:t>
            </a:r>
            <a:r>
              <a:rPr lang="da-DK" sz="2300" dirty="0" err="1">
                <a:latin typeface="Arial "/>
              </a:rPr>
              <a:t>interneuroner</a:t>
            </a:r>
            <a:r>
              <a:rPr lang="da-DK" sz="2300" dirty="0">
                <a:latin typeface="Arial "/>
              </a:rPr>
              <a:t> i </a:t>
            </a:r>
            <a:r>
              <a:rPr lang="da-DK" sz="2300" dirty="0" err="1">
                <a:latin typeface="Arial "/>
              </a:rPr>
              <a:t>kortikale</a:t>
            </a:r>
            <a:r>
              <a:rPr lang="da-DK" sz="2300" dirty="0">
                <a:latin typeface="Arial "/>
              </a:rPr>
              <a:t> områder dopamin-aktivitet i </a:t>
            </a:r>
            <a:r>
              <a:rPr lang="da-DK" sz="2300" dirty="0" err="1">
                <a:latin typeface="Arial "/>
              </a:rPr>
              <a:t>striatum</a:t>
            </a:r>
            <a:endParaRPr lang="da-DK" sz="2300" dirty="0">
              <a:latin typeface="Arial 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644138BA-DE1D-AC0A-1380-F003969CF211}"/>
              </a:ext>
            </a:extLst>
          </p:cNvPr>
          <p:cNvSpPr txBox="1">
            <a:spLocks/>
          </p:cNvSpPr>
          <p:nvPr/>
        </p:nvSpPr>
        <p:spPr>
          <a:xfrm>
            <a:off x="1193071" y="5445224"/>
            <a:ext cx="10102825" cy="718931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 err="1"/>
              <a:t>Kapu</a:t>
            </a:r>
            <a:r>
              <a:rPr lang="en-US" sz="1600" i="1" dirty="0" err="1">
                <a:latin typeface="+mj-lt"/>
              </a:rPr>
              <a:t>r</a:t>
            </a:r>
            <a:r>
              <a:rPr lang="en-US" sz="1600" i="1" dirty="0">
                <a:latin typeface="+mj-lt"/>
              </a:rPr>
              <a:t> et al., Biol Psych, 2001, </a:t>
            </a:r>
            <a:r>
              <a:rPr lang="da-DK" sz="16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Cipriani</a:t>
            </a:r>
            <a:r>
              <a:rPr lang="da-DK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et al., Cochrane Database </a:t>
            </a:r>
            <a:r>
              <a:rPr lang="da-DK" sz="16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Syst</a:t>
            </a:r>
            <a:r>
              <a:rPr lang="da-DK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Rev, 2009</a:t>
            </a:r>
            <a:r>
              <a:rPr lang="da-DK" sz="16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600" i="1" dirty="0"/>
              <a:t>Howes et al. 2017 Am J </a:t>
            </a:r>
            <a:r>
              <a:rPr lang="da-DK" sz="1600" i="1" dirty="0" err="1"/>
              <a:t>Psychiatry</a:t>
            </a:r>
            <a:r>
              <a:rPr lang="da-DK" sz="1600" i="1" dirty="0"/>
              <a:t>; </a:t>
            </a:r>
            <a:r>
              <a:rPr lang="da-DK" sz="1600" i="1" dirty="0" err="1"/>
              <a:t>Sesack</a:t>
            </a:r>
            <a:r>
              <a:rPr lang="da-DK" sz="1600" i="1" dirty="0"/>
              <a:t> et al., Ann NY Acad </a:t>
            </a:r>
            <a:r>
              <a:rPr lang="da-DK" sz="1600" i="1" dirty="0" err="1"/>
              <a:t>Sci</a:t>
            </a:r>
            <a:r>
              <a:rPr lang="da-DK" sz="1600" i="1" dirty="0"/>
              <a:t>, 2003; </a:t>
            </a:r>
            <a:r>
              <a:rPr lang="da-DK" sz="1600" i="1" dirty="0" err="1"/>
              <a:t>Dienel&amp;Lewis</a:t>
            </a:r>
            <a:r>
              <a:rPr lang="da-DK" sz="1600" i="1" dirty="0"/>
              <a:t>, </a:t>
            </a:r>
            <a:r>
              <a:rPr lang="da-DK" sz="1600" i="1" dirty="0" err="1"/>
              <a:t>Neurobiol</a:t>
            </a:r>
            <a:r>
              <a:rPr lang="da-DK" sz="1600" i="1" dirty="0"/>
              <a:t> Dis., 2019; </a:t>
            </a:r>
            <a:endParaRPr lang="en-US" sz="1600" b="1" dirty="0">
              <a:latin typeface="+mj-lt"/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095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pic>
        <p:nvPicPr>
          <p:cNvPr id="17" name="Billede 16">
            <a:extLst>
              <a:ext uri="{FF2B5EF4-FFF2-40B4-BE49-F238E27FC236}">
                <a16:creationId xmlns:a16="http://schemas.microsoft.com/office/drawing/2014/main" id="{2CD10047-673D-4892-3046-F70BFC279F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329"/>
            <a:ext cx="5570808" cy="4178106"/>
          </a:xfrm>
          <a:prstGeom prst="rect">
            <a:avLst/>
          </a:prstGeom>
        </p:spPr>
      </p:pic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9C0F69DA-3A0B-DF5B-47A4-D4C9ACDA8169}"/>
              </a:ext>
            </a:extLst>
          </p:cNvPr>
          <p:cNvCxnSpPr>
            <a:cxnSpLocks/>
          </p:cNvCxnSpPr>
          <p:nvPr/>
        </p:nvCxnSpPr>
        <p:spPr>
          <a:xfrm flipV="1">
            <a:off x="623392" y="2924944"/>
            <a:ext cx="1584176" cy="13875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lede 18">
            <a:extLst>
              <a:ext uri="{FF2B5EF4-FFF2-40B4-BE49-F238E27FC236}">
                <a16:creationId xmlns:a16="http://schemas.microsoft.com/office/drawing/2014/main" id="{BC2D0B27-0325-ABA9-E73E-49157B3D4C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" y="4028154"/>
            <a:ext cx="1814035" cy="1070281"/>
          </a:xfrm>
          <a:prstGeom prst="rect">
            <a:avLst/>
          </a:prstGeom>
        </p:spPr>
      </p:pic>
      <p:pic>
        <p:nvPicPr>
          <p:cNvPr id="21" name="Pladsholder til indhold 4">
            <a:extLst>
              <a:ext uri="{FF2B5EF4-FFF2-40B4-BE49-F238E27FC236}">
                <a16:creationId xmlns:a16="http://schemas.microsoft.com/office/drawing/2014/main" id="{C67FA7B8-D57F-AA9B-038E-259A014DD5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72" y="1412776"/>
            <a:ext cx="4392488" cy="3319135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A65DA877-03F5-B08B-EBD6-9C6E9E3B526C}"/>
              </a:ext>
            </a:extLst>
          </p:cNvPr>
          <p:cNvSpPr txBox="1">
            <a:spLocks/>
          </p:cNvSpPr>
          <p:nvPr/>
        </p:nvSpPr>
        <p:spPr>
          <a:xfrm>
            <a:off x="505159" y="406282"/>
            <a:ext cx="11084768" cy="790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400" dirty="0">
                <a:solidFill>
                  <a:srgbClr val="002060"/>
                </a:solidFill>
              </a:rPr>
              <a:t>Baggrund</a:t>
            </a:r>
          </a:p>
        </p:txBody>
      </p:sp>
      <p:sp>
        <p:nvSpPr>
          <p:cNvPr id="23" name="Pladsholder til indhold 4">
            <a:extLst>
              <a:ext uri="{FF2B5EF4-FFF2-40B4-BE49-F238E27FC236}">
                <a16:creationId xmlns:a16="http://schemas.microsoft.com/office/drawing/2014/main" id="{F6FE2CB9-F428-8B3A-28AE-E6A2CB67859B}"/>
              </a:ext>
            </a:extLst>
          </p:cNvPr>
          <p:cNvSpPr txBox="1">
            <a:spLocks/>
          </p:cNvSpPr>
          <p:nvPr/>
        </p:nvSpPr>
        <p:spPr>
          <a:xfrm>
            <a:off x="7752184" y="1797041"/>
            <a:ext cx="1785551" cy="42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1200" b="1" dirty="0" err="1">
                <a:solidFill>
                  <a:srgbClr val="00B050"/>
                </a:solidFill>
              </a:rPr>
              <a:t>GABAerg</a:t>
            </a:r>
            <a:r>
              <a:rPr lang="da-DK" sz="1200" b="1" dirty="0">
                <a:solidFill>
                  <a:srgbClr val="00B050"/>
                </a:solidFill>
              </a:rPr>
              <a:t> neuron (hæmmer)</a:t>
            </a:r>
          </a:p>
        </p:txBody>
      </p:sp>
      <p:sp>
        <p:nvSpPr>
          <p:cNvPr id="24" name="Pladsholder til indhold 4">
            <a:extLst>
              <a:ext uri="{FF2B5EF4-FFF2-40B4-BE49-F238E27FC236}">
                <a16:creationId xmlns:a16="http://schemas.microsoft.com/office/drawing/2014/main" id="{F5416699-CAAE-A987-FE5E-B9C616993F4A}"/>
              </a:ext>
            </a:extLst>
          </p:cNvPr>
          <p:cNvSpPr txBox="1">
            <a:spLocks/>
          </p:cNvSpPr>
          <p:nvPr/>
        </p:nvSpPr>
        <p:spPr>
          <a:xfrm>
            <a:off x="9408368" y="908720"/>
            <a:ext cx="1860926" cy="42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1200" b="1" dirty="0">
                <a:solidFill>
                  <a:srgbClr val="0070C0"/>
                </a:solidFill>
              </a:rPr>
              <a:t>Glutamaterg neuron (aktiverer)</a:t>
            </a:r>
            <a:endParaRPr lang="da-DK" sz="1200" b="1" dirty="0">
              <a:solidFill>
                <a:srgbClr val="00B050"/>
              </a:solidFill>
            </a:endParaRPr>
          </a:p>
        </p:txBody>
      </p:sp>
      <p:sp>
        <p:nvSpPr>
          <p:cNvPr id="25" name="Pladsholder til indhold 4">
            <a:extLst>
              <a:ext uri="{FF2B5EF4-FFF2-40B4-BE49-F238E27FC236}">
                <a16:creationId xmlns:a16="http://schemas.microsoft.com/office/drawing/2014/main" id="{4C340B97-B807-D9E2-94AE-B12BED05EDEB}"/>
              </a:ext>
            </a:extLst>
          </p:cNvPr>
          <p:cNvSpPr txBox="1">
            <a:spLocks/>
          </p:cNvSpPr>
          <p:nvPr/>
        </p:nvSpPr>
        <p:spPr>
          <a:xfrm>
            <a:off x="9419650" y="4806127"/>
            <a:ext cx="1860926" cy="42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1200" b="1" dirty="0" err="1">
                <a:solidFill>
                  <a:srgbClr val="C00000"/>
                </a:solidFill>
              </a:rPr>
              <a:t>Dopaminerge</a:t>
            </a:r>
            <a:r>
              <a:rPr lang="da-DK" sz="1200" b="1" dirty="0">
                <a:solidFill>
                  <a:srgbClr val="C00000"/>
                </a:solidFill>
              </a:rPr>
              <a:t> neuroner</a:t>
            </a:r>
          </a:p>
        </p:txBody>
      </p:sp>
      <p:sp>
        <p:nvSpPr>
          <p:cNvPr id="26" name="Pladsholder til indhold 4">
            <a:extLst>
              <a:ext uri="{FF2B5EF4-FFF2-40B4-BE49-F238E27FC236}">
                <a16:creationId xmlns:a16="http://schemas.microsoft.com/office/drawing/2014/main" id="{27779AF0-033B-7ABC-FAF9-4696FCDF104F}"/>
              </a:ext>
            </a:extLst>
          </p:cNvPr>
          <p:cNvSpPr txBox="1">
            <a:spLocks/>
          </p:cNvSpPr>
          <p:nvPr/>
        </p:nvSpPr>
        <p:spPr>
          <a:xfrm>
            <a:off x="3287688" y="5589240"/>
            <a:ext cx="9043532" cy="328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i="1" dirty="0" err="1"/>
              <a:t>Olney</a:t>
            </a:r>
            <a:r>
              <a:rPr lang="da-DK" sz="1400" i="1" dirty="0"/>
              <a:t> and Faber 1995: </a:t>
            </a:r>
            <a:r>
              <a:rPr lang="da-DK" sz="1400" i="1" dirty="0" err="1"/>
              <a:t>Glutamate</a:t>
            </a:r>
            <a:r>
              <a:rPr lang="da-DK" sz="1400" i="1" dirty="0"/>
              <a:t> receptor </a:t>
            </a:r>
            <a:r>
              <a:rPr lang="da-DK" sz="1400" i="1" dirty="0" err="1"/>
              <a:t>dysfunction</a:t>
            </a:r>
            <a:r>
              <a:rPr lang="da-DK" sz="1400" i="1" dirty="0"/>
              <a:t> and </a:t>
            </a:r>
            <a:r>
              <a:rPr lang="da-DK" sz="1400" i="1" dirty="0" err="1"/>
              <a:t>schizophrenia</a:t>
            </a:r>
            <a:r>
              <a:rPr lang="da-DK" sz="1400" i="1" dirty="0"/>
              <a:t>; </a:t>
            </a:r>
            <a:r>
              <a:rPr lang="da-DK" sz="1400" i="1" dirty="0" err="1"/>
              <a:t>McGuire</a:t>
            </a:r>
            <a:r>
              <a:rPr lang="da-DK" sz="1400" i="1" dirty="0"/>
              <a:t> et al. 2008: </a:t>
            </a:r>
            <a:r>
              <a:rPr lang="da-DK" sz="1400" i="1" dirty="0" err="1"/>
              <a:t>Functional</a:t>
            </a:r>
            <a:r>
              <a:rPr lang="da-DK" sz="1400" i="1" dirty="0"/>
              <a:t> </a:t>
            </a:r>
            <a:r>
              <a:rPr lang="da-DK" sz="1400" i="1" dirty="0" err="1"/>
              <a:t>neuroimaging</a:t>
            </a:r>
            <a:r>
              <a:rPr lang="da-DK" sz="1400" i="1" dirty="0"/>
              <a:t> in </a:t>
            </a:r>
            <a:r>
              <a:rPr lang="da-DK" sz="1400" i="1" dirty="0" err="1"/>
              <a:t>schizophrenia</a:t>
            </a:r>
            <a:r>
              <a:rPr lang="da-DK" sz="1400" i="1" dirty="0"/>
              <a:t>; Carlsson et al. 1999: Neurotransmitter </a:t>
            </a:r>
            <a:r>
              <a:rPr lang="da-DK" sz="1400" i="1" dirty="0" err="1"/>
              <a:t>interactions</a:t>
            </a:r>
            <a:r>
              <a:rPr lang="da-DK" sz="1400" i="1" dirty="0"/>
              <a:t> in </a:t>
            </a:r>
            <a:r>
              <a:rPr lang="da-DK" sz="1400" i="1" dirty="0" err="1"/>
              <a:t>schizophrenia</a:t>
            </a:r>
            <a:r>
              <a:rPr lang="da-DK" sz="14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592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496CF44C-AB56-A952-3B75-3233B8E64F5A}"/>
              </a:ext>
            </a:extLst>
          </p:cNvPr>
          <p:cNvSpPr txBox="1">
            <a:spLocks/>
          </p:cNvSpPr>
          <p:nvPr/>
        </p:nvSpPr>
        <p:spPr>
          <a:xfrm>
            <a:off x="505159" y="550298"/>
            <a:ext cx="11084768" cy="790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400" dirty="0">
                <a:solidFill>
                  <a:srgbClr val="002060"/>
                </a:solidFill>
              </a:rPr>
              <a:t>Indhold</a:t>
            </a:r>
            <a:endParaRPr lang="da-DK" sz="44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7ACBC782-53EF-31E5-D125-6ED0E9CFF83B}"/>
              </a:ext>
            </a:extLst>
          </p:cNvPr>
          <p:cNvSpPr txBox="1">
            <a:spLocks/>
          </p:cNvSpPr>
          <p:nvPr/>
        </p:nvSpPr>
        <p:spPr>
          <a:xfrm>
            <a:off x="911603" y="1772816"/>
            <a:ext cx="10515600" cy="3775275"/>
          </a:xfrm>
          <a:prstGeom prst="rect">
            <a:avLst/>
          </a:prstGeom>
        </p:spPr>
        <p:txBody>
          <a:bodyPr>
            <a:normAutofit/>
          </a:bodyPr>
          <a:lstStyle>
            <a:lvl1pPr marL="143996" indent="-143996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87" indent="-143996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979" indent="-125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970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7961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7952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943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7934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7925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300" dirty="0">
                <a:latin typeface="Arial "/>
              </a:rPr>
              <a:t>Baggrunden for at undersøge </a:t>
            </a:r>
            <a:r>
              <a:rPr lang="da-DK" sz="2300" dirty="0" err="1">
                <a:latin typeface="Arial "/>
              </a:rPr>
              <a:t>GABAerge</a:t>
            </a:r>
            <a:r>
              <a:rPr lang="da-DK" sz="2300" dirty="0">
                <a:latin typeface="Arial "/>
              </a:rPr>
              <a:t> forstyrrelser hos patienter med skizofreni</a:t>
            </a:r>
          </a:p>
          <a:p>
            <a:pPr marL="0" indent="0">
              <a:buNone/>
            </a:pPr>
            <a:endParaRPr lang="da-DK" sz="1000" dirty="0">
              <a:latin typeface="Arial "/>
            </a:endParaRPr>
          </a:p>
          <a:p>
            <a:r>
              <a:rPr lang="da-DK" sz="2300" b="1" dirty="0" err="1">
                <a:latin typeface="Arial "/>
              </a:rPr>
              <a:t>GABAerge</a:t>
            </a:r>
            <a:r>
              <a:rPr lang="da-DK" sz="2300" b="1" dirty="0">
                <a:latin typeface="Arial "/>
              </a:rPr>
              <a:t> forstyrrelser hos patienter med første-episode psykose ved sygdomsdebut og i sygdommens første 2 år</a:t>
            </a:r>
          </a:p>
          <a:p>
            <a:pPr marL="0" indent="0">
              <a:buNone/>
            </a:pPr>
            <a:endParaRPr lang="da-DK" sz="1000" dirty="0">
              <a:latin typeface="Arial "/>
            </a:endParaRPr>
          </a:p>
          <a:p>
            <a:r>
              <a:rPr lang="da-DK" sz="2300" dirty="0">
                <a:latin typeface="Arial "/>
              </a:rPr>
              <a:t>Mulige nye præparater rettet mod </a:t>
            </a:r>
            <a:r>
              <a:rPr lang="da-DK" sz="2300" dirty="0" err="1">
                <a:latin typeface="Arial "/>
              </a:rPr>
              <a:t>GABAerge</a:t>
            </a:r>
            <a:r>
              <a:rPr lang="da-DK" sz="2300" dirty="0">
                <a:latin typeface="Arial "/>
              </a:rPr>
              <a:t> forstyrrelser hos patienter med skizofreni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857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5D5FAC99-E23A-D8A1-164B-C232EB46F944}"/>
              </a:ext>
            </a:extLst>
          </p:cNvPr>
          <p:cNvSpPr txBox="1">
            <a:spLocks/>
          </p:cNvSpPr>
          <p:nvPr/>
        </p:nvSpPr>
        <p:spPr>
          <a:xfrm>
            <a:off x="551384" y="319965"/>
            <a:ext cx="11084768" cy="790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dirty="0">
                <a:solidFill>
                  <a:srgbClr val="002060"/>
                </a:solidFill>
              </a:rPr>
              <a:t>PECANSII studiet (2014-2019)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751CB1C-9C48-047D-6C5E-3FBC9CA4069F}"/>
              </a:ext>
            </a:extLst>
          </p:cNvPr>
          <p:cNvSpPr/>
          <p:nvPr/>
        </p:nvSpPr>
        <p:spPr>
          <a:xfrm>
            <a:off x="629893" y="1110435"/>
            <a:ext cx="3521891" cy="135884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2060"/>
              </a:solidFill>
            </a:endParaRPr>
          </a:p>
        </p:txBody>
      </p:sp>
      <p:sp>
        <p:nvSpPr>
          <p:cNvPr id="9" name="Tekstboks 2">
            <a:extLst>
              <a:ext uri="{FF2B5EF4-FFF2-40B4-BE49-F238E27FC236}">
                <a16:creationId xmlns:a16="http://schemas.microsoft.com/office/drawing/2014/main" id="{DFCFEA74-88BC-5216-085E-3FEA494442BD}"/>
              </a:ext>
            </a:extLst>
          </p:cNvPr>
          <p:cNvSpPr txBox="1"/>
          <p:nvPr/>
        </p:nvSpPr>
        <p:spPr>
          <a:xfrm>
            <a:off x="767408" y="1268760"/>
            <a:ext cx="3024336" cy="895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da-DK" sz="1500" b="1" dirty="0">
                <a:solidFill>
                  <a:srgbClr val="002060"/>
                </a:solidFill>
              </a:rPr>
              <a:t>Inklusionskriterier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350" b="1" dirty="0"/>
              <a:t>Første-episode psykose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350" b="1" dirty="0"/>
              <a:t>18-45 år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350" b="1" dirty="0"/>
              <a:t>Aldrig behandlet med antipsykotika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350" b="1" dirty="0"/>
              <a:t>Ikke behandlet med benzodiazepiner</a:t>
            </a:r>
          </a:p>
        </p:txBody>
      </p: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4F44317D-2F2C-F2CB-FD28-6D9E25B54CE9}"/>
              </a:ext>
            </a:extLst>
          </p:cNvPr>
          <p:cNvCxnSpPr>
            <a:cxnSpLocks/>
          </p:cNvCxnSpPr>
          <p:nvPr/>
        </p:nvCxnSpPr>
        <p:spPr>
          <a:xfrm>
            <a:off x="1631504" y="2492896"/>
            <a:ext cx="0" cy="7605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boks 2">
            <a:extLst>
              <a:ext uri="{FF2B5EF4-FFF2-40B4-BE49-F238E27FC236}">
                <a16:creationId xmlns:a16="http://schemas.microsoft.com/office/drawing/2014/main" id="{E54FE8F8-A435-DBBC-C56E-FE8496B362AA}"/>
              </a:ext>
            </a:extLst>
          </p:cNvPr>
          <p:cNvSpPr txBox="1"/>
          <p:nvPr/>
        </p:nvSpPr>
        <p:spPr>
          <a:xfrm>
            <a:off x="1732753" y="3253480"/>
            <a:ext cx="6235454" cy="351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a-DK" b="1" dirty="0"/>
              <a:t>Baseline                    6 uger                      6 måneder			     2 år</a:t>
            </a:r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931C1F84-49A1-7AF3-4DF1-9D866AFF15E1}"/>
              </a:ext>
            </a:extLst>
          </p:cNvPr>
          <p:cNvCxnSpPr/>
          <p:nvPr/>
        </p:nvCxnSpPr>
        <p:spPr>
          <a:xfrm>
            <a:off x="2447393" y="3395444"/>
            <a:ext cx="9123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A3F8273D-DADE-927B-C7D0-C7F18ED1AAD9}"/>
              </a:ext>
            </a:extLst>
          </p:cNvPr>
          <p:cNvCxnSpPr/>
          <p:nvPr/>
        </p:nvCxnSpPr>
        <p:spPr>
          <a:xfrm>
            <a:off x="4439816" y="3405231"/>
            <a:ext cx="9123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E38AB24F-D663-EB19-65AE-086D50D03153}"/>
              </a:ext>
            </a:extLst>
          </p:cNvPr>
          <p:cNvCxnSpPr/>
          <p:nvPr/>
        </p:nvCxnSpPr>
        <p:spPr>
          <a:xfrm>
            <a:off x="6911889" y="3406629"/>
            <a:ext cx="9123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BCC4520B-D627-A2AE-538B-8CE6B27491A8}"/>
              </a:ext>
            </a:extLst>
          </p:cNvPr>
          <p:cNvSpPr/>
          <p:nvPr/>
        </p:nvSpPr>
        <p:spPr>
          <a:xfrm>
            <a:off x="623392" y="3960839"/>
            <a:ext cx="8346725" cy="18697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kstboks 2">
            <a:extLst>
              <a:ext uri="{FF2B5EF4-FFF2-40B4-BE49-F238E27FC236}">
                <a16:creationId xmlns:a16="http://schemas.microsoft.com/office/drawing/2014/main" id="{FC71EA6D-DDB1-52BC-51A9-6CD7EB5FBD5F}"/>
              </a:ext>
            </a:extLst>
          </p:cNvPr>
          <p:cNvSpPr txBox="1"/>
          <p:nvPr/>
        </p:nvSpPr>
        <p:spPr>
          <a:xfrm>
            <a:off x="911424" y="4036909"/>
            <a:ext cx="8346727" cy="17936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		                </a:t>
            </a:r>
            <a:r>
              <a:rPr lang="da-DK" sz="1600" b="1" dirty="0">
                <a:solidFill>
                  <a:srgbClr val="002060"/>
                </a:solidFill>
              </a:rPr>
              <a:t>Undersøgelser ved alle besøg</a:t>
            </a:r>
          </a:p>
          <a:p>
            <a:r>
              <a:rPr lang="da-DK" sz="1350" b="1" dirty="0"/>
              <a:t> </a:t>
            </a:r>
          </a:p>
          <a:p>
            <a:r>
              <a:rPr lang="da-DK" sz="1350" b="1" dirty="0"/>
              <a:t>  Kliniske rating skalaer                      Kognitiv undersøgelse                             MR skanning</a:t>
            </a:r>
            <a:r>
              <a:rPr lang="en-US" sz="1350" b="1" dirty="0"/>
              <a:t>	</a:t>
            </a:r>
          </a:p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4FE6ABC2-55B8-B5AC-CE9E-0AF41BA930F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78" y="4697834"/>
            <a:ext cx="1238250" cy="929005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CE30C664-DE11-32D6-3B5C-32932D5736E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699476"/>
            <a:ext cx="1238250" cy="929005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D8CBAEE0-3B91-F846-7FCD-A2FFE26926FE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75" y="4697834"/>
            <a:ext cx="744493" cy="965621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302FC41E-7AB6-45A2-AA9B-C21EE3E4EE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975" y="1052736"/>
            <a:ext cx="2534748" cy="1901062"/>
          </a:xfrm>
          <a:prstGeom prst="rect">
            <a:avLst/>
          </a:prstGeom>
        </p:spPr>
      </p:pic>
      <p:pic>
        <p:nvPicPr>
          <p:cNvPr id="24" name="Billede 23" descr="Et billede, der indeholder person, væg, indendørs, smilende&#10;&#10;Automatisk genereret beskrivelse">
            <a:extLst>
              <a:ext uri="{FF2B5EF4-FFF2-40B4-BE49-F238E27FC236}">
                <a16:creationId xmlns:a16="http://schemas.microsoft.com/office/drawing/2014/main" id="{EADE5A12-7451-3A98-72D1-62D8FB90DA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1" y="3426742"/>
            <a:ext cx="1944216" cy="2429756"/>
          </a:xfrm>
          <a:prstGeom prst="rect">
            <a:avLst/>
          </a:prstGeom>
        </p:spPr>
      </p:pic>
      <p:sp>
        <p:nvSpPr>
          <p:cNvPr id="25" name="Tekstboks 2">
            <a:extLst>
              <a:ext uri="{FF2B5EF4-FFF2-40B4-BE49-F238E27FC236}">
                <a16:creationId xmlns:a16="http://schemas.microsoft.com/office/drawing/2014/main" id="{E27B146A-3288-9094-6AC1-285B15F51849}"/>
              </a:ext>
            </a:extLst>
          </p:cNvPr>
          <p:cNvSpPr txBox="1"/>
          <p:nvPr/>
        </p:nvSpPr>
        <p:spPr>
          <a:xfrm>
            <a:off x="2252033" y="2825603"/>
            <a:ext cx="1323687" cy="351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a-DK" sz="1200" b="1" dirty="0" err="1">
                <a:solidFill>
                  <a:srgbClr val="002060"/>
                </a:solidFill>
              </a:rPr>
              <a:t>Aripiprazol</a:t>
            </a:r>
            <a:r>
              <a:rPr lang="da-DK" sz="1350" b="1" dirty="0">
                <a:solidFill>
                  <a:srgbClr val="002060"/>
                </a:solidFill>
              </a:rPr>
              <a:t> </a:t>
            </a:r>
            <a:endParaRPr lang="da-DK" sz="1200" b="1" dirty="0">
              <a:solidFill>
                <a:srgbClr val="002060"/>
              </a:solidFill>
            </a:endParaRPr>
          </a:p>
          <a:p>
            <a:pPr algn="ctr"/>
            <a:r>
              <a:rPr lang="da-DK" sz="1200" b="1" dirty="0">
                <a:solidFill>
                  <a:srgbClr val="002060"/>
                </a:solidFill>
              </a:rPr>
              <a:t>monoterapi</a:t>
            </a:r>
            <a:r>
              <a:rPr lang="en-GB" sz="1350" b="1" dirty="0">
                <a:solidFill>
                  <a:srgbClr val="002060"/>
                </a:solidFill>
              </a:rPr>
              <a:t> </a:t>
            </a:r>
            <a:endParaRPr lang="da-DK" sz="1350" b="1" dirty="0">
              <a:solidFill>
                <a:srgbClr val="002060"/>
              </a:solidFill>
            </a:endParaRPr>
          </a:p>
        </p:txBody>
      </p:sp>
      <p:sp>
        <p:nvSpPr>
          <p:cNvPr id="26" name="Tekstboks 2">
            <a:extLst>
              <a:ext uri="{FF2B5EF4-FFF2-40B4-BE49-F238E27FC236}">
                <a16:creationId xmlns:a16="http://schemas.microsoft.com/office/drawing/2014/main" id="{0103BD13-CB31-5952-86E2-1B50599EA806}"/>
              </a:ext>
            </a:extLst>
          </p:cNvPr>
          <p:cNvSpPr txBox="1"/>
          <p:nvPr/>
        </p:nvSpPr>
        <p:spPr>
          <a:xfrm>
            <a:off x="4268257" y="2852936"/>
            <a:ext cx="1323687" cy="351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a-DK" sz="1200" b="1" dirty="0">
                <a:solidFill>
                  <a:srgbClr val="002060"/>
                </a:solidFill>
              </a:rPr>
              <a:t>Antipsykotisk behandling</a:t>
            </a:r>
          </a:p>
          <a:p>
            <a:pPr algn="ctr"/>
            <a:r>
              <a:rPr lang="da-DK" sz="1200" b="1" dirty="0">
                <a:solidFill>
                  <a:srgbClr val="002060"/>
                </a:solidFill>
              </a:rPr>
              <a:t>(forskellige præparater)</a:t>
            </a:r>
            <a:endParaRPr lang="da-DK" sz="1350" b="1" dirty="0">
              <a:solidFill>
                <a:srgbClr val="002060"/>
              </a:solidFill>
            </a:endParaRPr>
          </a:p>
        </p:txBody>
      </p:sp>
      <p:sp>
        <p:nvSpPr>
          <p:cNvPr id="28" name="Tekstboks 2">
            <a:extLst>
              <a:ext uri="{FF2B5EF4-FFF2-40B4-BE49-F238E27FC236}">
                <a16:creationId xmlns:a16="http://schemas.microsoft.com/office/drawing/2014/main" id="{B1BBF3B1-0AB8-A447-86B2-C8E69BF41973}"/>
              </a:ext>
            </a:extLst>
          </p:cNvPr>
          <p:cNvSpPr txBox="1"/>
          <p:nvPr/>
        </p:nvSpPr>
        <p:spPr>
          <a:xfrm>
            <a:off x="6716529" y="2852936"/>
            <a:ext cx="1323687" cy="351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a-DK" sz="1200" b="1" dirty="0">
                <a:solidFill>
                  <a:srgbClr val="002060"/>
                </a:solidFill>
              </a:rPr>
              <a:t>Antipsykotisk behandling</a:t>
            </a:r>
          </a:p>
          <a:p>
            <a:pPr algn="ctr"/>
            <a:r>
              <a:rPr lang="da-DK" sz="1200" b="1" dirty="0">
                <a:solidFill>
                  <a:srgbClr val="002060"/>
                </a:solidFill>
              </a:rPr>
              <a:t>(forskellige præparater)</a:t>
            </a:r>
            <a:endParaRPr lang="da-DK" sz="135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9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496CF44C-AB56-A952-3B75-3233B8E64F5A}"/>
              </a:ext>
            </a:extLst>
          </p:cNvPr>
          <p:cNvSpPr txBox="1">
            <a:spLocks/>
          </p:cNvSpPr>
          <p:nvPr/>
        </p:nvSpPr>
        <p:spPr>
          <a:xfrm>
            <a:off x="505159" y="550298"/>
            <a:ext cx="11084768" cy="790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400" dirty="0">
                <a:solidFill>
                  <a:srgbClr val="002060"/>
                </a:solidFill>
              </a:rPr>
              <a:t>Design</a:t>
            </a:r>
            <a:endParaRPr lang="da-DK" sz="44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7ACBC782-53EF-31E5-D125-6ED0E9CFF83B}"/>
              </a:ext>
            </a:extLst>
          </p:cNvPr>
          <p:cNvSpPr txBox="1">
            <a:spLocks/>
          </p:cNvSpPr>
          <p:nvPr/>
        </p:nvSpPr>
        <p:spPr>
          <a:xfrm>
            <a:off x="911603" y="1772816"/>
            <a:ext cx="10515600" cy="3775275"/>
          </a:xfrm>
          <a:prstGeom prst="rect">
            <a:avLst/>
          </a:prstGeom>
        </p:spPr>
        <p:txBody>
          <a:bodyPr>
            <a:normAutofit/>
          </a:bodyPr>
          <a:lstStyle>
            <a:lvl1pPr marL="143996" indent="-143996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87" indent="-143996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979" indent="-125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970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7961" indent="-107997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7952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943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7934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7925" indent="-89998" algn="l" defTabSz="914377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9" name="Billede 8" descr="Et billede, der indeholder person, mand, kulør, beklædning&#10;&#10;Automatisk genereret beskrivelse">
            <a:extLst>
              <a:ext uri="{FF2B5EF4-FFF2-40B4-BE49-F238E27FC236}">
                <a16:creationId xmlns:a16="http://schemas.microsoft.com/office/drawing/2014/main" id="{2278BE8B-8055-647A-8599-E79877990E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665" y="260648"/>
            <a:ext cx="1796983" cy="2246229"/>
          </a:xfrm>
          <a:prstGeom prst="rect">
            <a:avLst/>
          </a:prstGeom>
        </p:spPr>
      </p:pic>
      <p:pic>
        <p:nvPicPr>
          <p:cNvPr id="13" name="Billede 12" descr="Et billede, der indeholder tekst, kunst, skærmbillede&#10;&#10;Automatisk genereret beskrivelse">
            <a:extLst>
              <a:ext uri="{FF2B5EF4-FFF2-40B4-BE49-F238E27FC236}">
                <a16:creationId xmlns:a16="http://schemas.microsoft.com/office/drawing/2014/main" id="{607F388C-DB6C-B7D2-98E4-C5C6D45045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50" y="2078288"/>
            <a:ext cx="2721814" cy="2574848"/>
          </a:xfrm>
          <a:prstGeom prst="rect">
            <a:avLst/>
          </a:prstGeom>
        </p:spPr>
      </p:pic>
      <p:sp>
        <p:nvSpPr>
          <p:cNvPr id="14" name="Tekstboks 2">
            <a:extLst>
              <a:ext uri="{FF2B5EF4-FFF2-40B4-BE49-F238E27FC236}">
                <a16:creationId xmlns:a16="http://schemas.microsoft.com/office/drawing/2014/main" id="{E30F3B5B-7AF9-9954-713C-3DCFB14DD3EA}"/>
              </a:ext>
            </a:extLst>
          </p:cNvPr>
          <p:cNvSpPr txBox="1"/>
          <p:nvPr/>
        </p:nvSpPr>
        <p:spPr>
          <a:xfrm>
            <a:off x="695400" y="1644749"/>
            <a:ext cx="8346727" cy="56011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		GABA </a:t>
            </a:r>
            <a:r>
              <a:rPr lang="en-US" b="1" dirty="0" err="1">
                <a:solidFill>
                  <a:srgbClr val="002060"/>
                </a:solidFill>
              </a:rPr>
              <a:t>niveauer</a:t>
            </a:r>
            <a:r>
              <a:rPr lang="en-US" b="1" dirty="0">
                <a:solidFill>
                  <a:srgbClr val="002060"/>
                </a:solidFill>
              </a:rPr>
              <a:t> in dorsal Anterior Cingulate Cortex (</a:t>
            </a:r>
            <a:r>
              <a:rPr lang="en-US" b="1" dirty="0" err="1">
                <a:solidFill>
                  <a:srgbClr val="002060"/>
                </a:solidFill>
              </a:rPr>
              <a:t>dACC</a:t>
            </a:r>
            <a:r>
              <a:rPr lang="en-US" b="1" dirty="0">
                <a:solidFill>
                  <a:srgbClr val="002060"/>
                </a:solidFill>
              </a:rPr>
              <a:t>)</a:t>
            </a:r>
          </a:p>
          <a:p>
            <a:endParaRPr lang="en-US" sz="600" b="1" dirty="0"/>
          </a:p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15" name="Billede 14" descr="Et billede, der indeholder tekst, Kurve, diagram, linje/række&#10;&#10;Automatisk genereret beskrivelse">
            <a:extLst>
              <a:ext uri="{FF2B5EF4-FFF2-40B4-BE49-F238E27FC236}">
                <a16:creationId xmlns:a16="http://schemas.microsoft.com/office/drawing/2014/main" id="{ED880070-02BE-8233-B5A6-E6F52C7449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36" y="1988840"/>
            <a:ext cx="3709416" cy="2855976"/>
          </a:xfrm>
          <a:prstGeom prst="rect">
            <a:avLst/>
          </a:prstGeom>
        </p:spPr>
      </p:pic>
      <p:sp>
        <p:nvSpPr>
          <p:cNvPr id="16" name="Tekstboks 19">
            <a:extLst>
              <a:ext uri="{FF2B5EF4-FFF2-40B4-BE49-F238E27FC236}">
                <a16:creationId xmlns:a16="http://schemas.microsoft.com/office/drawing/2014/main" id="{D0CEBA36-6268-C4B8-8494-FB34E70768E9}"/>
              </a:ext>
            </a:extLst>
          </p:cNvPr>
          <p:cNvSpPr txBox="1"/>
          <p:nvPr/>
        </p:nvSpPr>
        <p:spPr>
          <a:xfrm>
            <a:off x="2866020" y="4975448"/>
            <a:ext cx="6398332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400" b="1" dirty="0">
                <a:latin typeface="+mj-lt"/>
              </a:rPr>
              <a:t>3T MRI </a:t>
            </a:r>
            <a:r>
              <a:rPr lang="en-GB" sz="1400" b="1" dirty="0" err="1">
                <a:latin typeface="+mj-lt"/>
              </a:rPr>
              <a:t>skanner</a:t>
            </a:r>
            <a:r>
              <a:rPr lang="en-GB" sz="1400" b="1" dirty="0">
                <a:latin typeface="+mj-lt"/>
              </a:rPr>
              <a:t> </a:t>
            </a:r>
          </a:p>
          <a:p>
            <a:r>
              <a:rPr lang="en-GB" sz="1400" dirty="0">
                <a:latin typeface="+mj-lt"/>
              </a:rPr>
              <a:t>MEGAPRESS </a:t>
            </a:r>
            <a:r>
              <a:rPr lang="en-GB" sz="1400" dirty="0" err="1">
                <a:latin typeface="+mj-lt"/>
              </a:rPr>
              <a:t>sekvensen</a:t>
            </a:r>
            <a:r>
              <a:rPr lang="en-GB" sz="1400" dirty="0">
                <a:latin typeface="+mj-lt"/>
              </a:rPr>
              <a:t>: 3*3*3cm3 voxel. TE=68 msec; TR=2000 msec; </a:t>
            </a:r>
          </a:p>
          <a:p>
            <a:r>
              <a:rPr lang="en-GB" sz="1400" dirty="0">
                <a:latin typeface="+mj-lt"/>
              </a:rPr>
              <a:t>128 averages. </a:t>
            </a:r>
            <a:r>
              <a:rPr lang="en-GB" sz="1400" dirty="0" err="1">
                <a:latin typeface="+mj-lt"/>
              </a:rPr>
              <a:t>Analyseret</a:t>
            </a:r>
            <a:r>
              <a:rPr lang="en-GB" sz="1400" dirty="0">
                <a:latin typeface="+mj-lt"/>
              </a:rPr>
              <a:t> med Gannet 3.1.</a:t>
            </a:r>
          </a:p>
          <a:p>
            <a:endParaRPr lang="en-US" sz="1275" dirty="0"/>
          </a:p>
          <a:p>
            <a:endParaRPr lang="en-US" sz="1275" dirty="0"/>
          </a:p>
        </p:txBody>
      </p:sp>
    </p:spTree>
    <p:extLst>
      <p:ext uri="{BB962C8B-B14F-4D97-AF65-F5344CB8AC3E}">
        <p14:creationId xmlns:p14="http://schemas.microsoft.com/office/powerpoint/2010/main" val="408565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6F86E8-6709-499B-AF4B-79CC02C6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D91680-731D-4F43-AB5E-778885C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BDBD7-781F-4CBD-A8C6-2397C2B2FA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89"/>
            <a:ext cx="687387" cy="179387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223340-561D-4300-B00D-7E5E0FB5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973" b="1178"/>
          <a:stretch/>
        </p:blipFill>
        <p:spPr>
          <a:xfrm>
            <a:off x="0" y="6067530"/>
            <a:ext cx="11457782" cy="790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2CD3FC-D950-4350-B6FB-F6395B45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0950" y="6067531"/>
            <a:ext cx="757071" cy="79047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BD2032AE-3F2B-48E0-AC3B-978038A88D50}"/>
              </a:ext>
            </a:extLst>
          </p:cNvPr>
          <p:cNvGrpSpPr/>
          <p:nvPr/>
        </p:nvGrpSpPr>
        <p:grpSpPr>
          <a:xfrm>
            <a:off x="390419" y="5608800"/>
            <a:ext cx="687600" cy="687600"/>
            <a:chOff x="390418" y="5594768"/>
            <a:chExt cx="687600" cy="687600"/>
          </a:xfrm>
        </p:grpSpPr>
        <p:pic>
          <p:nvPicPr>
            <p:cNvPr id="11" name="image" descr="{&quot;templafy&quot;:{&quot;id&quot;:&quot;37b5e10c-8d4f-431f-ae13-ec59a8573766&quot;}}">
              <a:extLst>
                <a:ext uri="{FF2B5EF4-FFF2-40B4-BE49-F238E27FC236}">
                  <a16:creationId xmlns:a16="http://schemas.microsoft.com/office/drawing/2014/main" id="{A48FDA94-4745-4D8F-B6EA-E4101715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" y="5594768"/>
              <a:ext cx="687600" cy="687600"/>
            </a:xfrm>
            <a:prstGeom prst="rect">
              <a:avLst/>
            </a:prstGeom>
          </p:spPr>
        </p:pic>
        <p:pic>
          <p:nvPicPr>
            <p:cNvPr id="12" name="Region">
              <a:extLst>
                <a:ext uri="{FF2B5EF4-FFF2-40B4-BE49-F238E27FC236}">
                  <a16:creationId xmlns:a16="http://schemas.microsoft.com/office/drawing/2014/main" id="{78922F79-B4D2-41CA-98F1-8ABC971D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0" y="5645895"/>
              <a:ext cx="116417" cy="594784"/>
            </a:xfrm>
            <a:prstGeom prst="rect">
              <a:avLst/>
            </a:prstGeom>
          </p:spPr>
        </p:pic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088A34EE-7980-C78B-BBB7-501E2C6D1422}"/>
              </a:ext>
            </a:extLst>
          </p:cNvPr>
          <p:cNvSpPr txBox="1">
            <a:spLocks/>
          </p:cNvSpPr>
          <p:nvPr/>
        </p:nvSpPr>
        <p:spPr>
          <a:xfrm>
            <a:off x="505159" y="550298"/>
            <a:ext cx="11084768" cy="790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400" dirty="0">
                <a:solidFill>
                  <a:srgbClr val="002060"/>
                </a:solidFill>
              </a:rPr>
              <a:t>Resultater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469D82E-F189-E6F8-E054-FF528A857D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71" y="2128249"/>
            <a:ext cx="2587735" cy="3824351"/>
          </a:xfrm>
          <a:prstGeom prst="rect">
            <a:avLst/>
          </a:prstGeom>
        </p:spPr>
      </p:pic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80F606E8-7560-70B1-7F41-E5B5CD42825C}"/>
              </a:ext>
            </a:extLst>
          </p:cNvPr>
          <p:cNvSpPr txBox="1">
            <a:spLocks/>
          </p:cNvSpPr>
          <p:nvPr/>
        </p:nvSpPr>
        <p:spPr>
          <a:xfrm>
            <a:off x="3228012" y="945533"/>
            <a:ext cx="5435451" cy="1664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600" b="1" dirty="0"/>
              <a:t>GABA niveauer i ACC hos antipsykotika-naive patients med første-episode psykose</a:t>
            </a:r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6C7B1F70-3977-2F4C-D37B-B686C5B7F5ED}"/>
              </a:ext>
            </a:extLst>
          </p:cNvPr>
          <p:cNvSpPr txBox="1">
            <a:spLocks/>
          </p:cNvSpPr>
          <p:nvPr/>
        </p:nvSpPr>
        <p:spPr>
          <a:xfrm>
            <a:off x="9378343" y="5391187"/>
            <a:ext cx="2789678" cy="777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400" i="1" dirty="0"/>
              <a:t>Bojesen et al. 2021 </a:t>
            </a:r>
            <a:r>
              <a:rPr lang="da-DK" sz="1400" i="1" dirty="0" err="1"/>
              <a:t>Biol</a:t>
            </a:r>
            <a:r>
              <a:rPr lang="da-DK" sz="1400" i="1" dirty="0"/>
              <a:t>. Psych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FEA706E-4A32-C0AF-F574-1936D694F869}"/>
              </a:ext>
            </a:extLst>
          </p:cNvPr>
          <p:cNvSpPr/>
          <p:nvPr/>
        </p:nvSpPr>
        <p:spPr>
          <a:xfrm>
            <a:off x="4183690" y="5629750"/>
            <a:ext cx="551384" cy="4168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pic>
        <p:nvPicPr>
          <p:cNvPr id="16" name="Billede 15" descr="Et billede, der indeholder Medicinsk radiologi, Røntgenbilleder, radiologi, skærmbillede&#10;&#10;Automatisk genereret beskrivelse">
            <a:extLst>
              <a:ext uri="{FF2B5EF4-FFF2-40B4-BE49-F238E27FC236}">
                <a16:creationId xmlns:a16="http://schemas.microsoft.com/office/drawing/2014/main" id="{78F3A445-26F7-38D5-019F-7BB818F360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2" y="116632"/>
            <a:ext cx="1602900" cy="165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63058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H Hospital PowerPoint Skabelon_DKfinal">
  <a:themeElements>
    <a:clrScheme name="Region Hovedstaden Green">
      <a:dk1>
        <a:srgbClr val="333333"/>
      </a:dk1>
      <a:lt1>
        <a:srgbClr val="FFFFFF"/>
      </a:lt1>
      <a:dk2>
        <a:srgbClr val="575757"/>
      </a:dk2>
      <a:lt2>
        <a:srgbClr val="E0F2CF"/>
      </a:lt2>
      <a:accent1>
        <a:srgbClr val="C2E69F"/>
      </a:accent1>
      <a:accent2>
        <a:srgbClr val="333333"/>
      </a:accent2>
      <a:accent3>
        <a:srgbClr val="94D257"/>
      </a:accent3>
      <a:accent4>
        <a:srgbClr val="666666"/>
      </a:accent4>
      <a:accent5>
        <a:srgbClr val="75C627"/>
      </a:accent5>
      <a:accent6>
        <a:srgbClr val="999999"/>
      </a:accent6>
      <a:hlink>
        <a:srgbClr val="75C627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6973038323624315","enableDocumentContentUpdater":true,"version":"1.3"}]]></TemplafySlideTemplateConfiguration>
</file>

<file path=customXml/item10.xml><?xml version="1.0" encoding="utf-8"?>
<TemplafyTemplateConfiguration><![CDATA[{"elementsMetadata":[{"type":"shape","id":"0b762a3c-35ef-4841-bd63-0963a90b323a","elementConfiguration":{"inheritDimensions":"inheritNone","width":"1.9 cm","height":"1.9 cm","disableUpdates":false,"type":"image"}},{"type":"shape","id":"7e41608a-9339-4bfb-ba03-0152d2c5f45f","elementConfiguration":{"binding":"UserProfile.Office.Virksomhed_{{DocumentLanguage}}","disableUpdates":false,"type":"text"}},{"type":"shape","id":"3eb8ca29-10cc-4c42-93a2-4b9de676a8c8","elementConfiguration":{"binding":"UserProfile.CenterFreeText","visibility":{"action":"hide","binding":"UserProfile.Centers.CenterUI","operator":"notEquals","compareValue":"Intet valgt"},"disableUpdates":false,"type":"text"}},{"type":"shape","id":"c8d5582d-5f05-450b-8ce1-841d2808b18d","elementConfiguration":{"binding":"UserProfile.Centers.Center_{{DocumentLanguage}}","visibility":{"action":"hide","binding":"UserProfile.Centers.CenterUI","operator":"equals","compareValue":"Intet valgt"},"disableUpdates":false,"type":"text"}},{"type":"shape","id":"ee73d33a-e3eb-4b82-bdff-31a899ea21d1","elementConfiguration":{"binding":"Form.PresentationTitle","disableUpdates":false,"type":"text"}},{"type":"shape","id":"83632540-091b-4337-84c6-e4ffe9f27ee0","elementConfiguration":{"inheritDimensions":"inheritNone","width":"1.9 cm","height":"1.9 cm","binding":"UserProfile.Office.LogoColor_DCU","disableUpdates":false,"type":"image"}},{"type":"shape","id":"2bc87259-f091-4153-946b-2bb1b210951d","elementConfiguration":{"inheritDimensions":"inheritNone","width":"3.68 cm","height":"1.17 cm","binding":"UserProfile.EkstraLogo.ExtraLogoPPNEGDCU_{{DocumentLanguage}}","disableUpdates":false,"type":"image"}},{"type":"shape","id":"b4bc21b7-27b6-44a6-ad2e-58937faff2d1","elementConfiguration":{"inheritDimensions":"inheritNone","width":"2.42 cm","height":"2.5 cm","binding":"UserProfile.EkstraLogo.ExtraLogoFive_PP_DCU_{{DocumentLanguage}}","disableUpdates":false,"type":"image"}},{"type":"shape","id":"273d03e9-bf0c-4066-a6d6-3e3cd1b9404b","elementConfiguration":{"inheritDimensions":"inheritNone","width":"2.42 cm","height":"2.5 cm","binding":"UserProfile.EkstraLogo.ExtraLogoTwo_PP_DCU_{{DocumentLanguage}}","disableUpdates":false,"type":"image"}},{"type":"shape","id":"b7dad154-114e-4b22-be7b-75dd06a5569b","elementConfiguration":{"binding":"UserProfile.Name","visibility":{"action":"hide","binding":"Form.Manuel_dato","operator":"notEquals","compareValue":""},"disableUpdates":false,"type":"text"}},{"type":"shape","id":"b09796db-61e1-400d-901c-0c62ad5b4740","elementConfiguration":{"binding":"Form.Manuel_dato","visibility":{"action":"hide","operator":"equals","compareValue":""},"disableUpdates":false,"type":"text"}},{"type":"shape","id":"d9c55718-9b18-4f06-8341-cdf7107428bf","elementConfiguration":{"inheritDimensions":"inheritNone","width":"6.05 cm","height":"1.9 cm","binding":"UserProfile.EkstraLogo.ExtraLogoSix_PP_DCU_{{DocumentLanguage}}","disableUpdates":false,"type":"image"}},{"type":"shape","id":"384cbddb-3967-41c0-b5ee-a7ab302fc8b7","elementConfiguration":{"inheritDimensions":"inheritWidth","width":"1.91 cm","binding":"UserProfile.Office.LogoH_PP_DCU","disableUpdates":false,"type":"image"}},{"type":"shape","id":"f3b78cc5-35ba-4f79-8434-9b171e0539f8","elementConfiguration":{"inheritDimensions":"inheritNone","width":"3.68 cm","height":"1.17 cm","binding":"UserProfile.EkstraLogo.ExtraLogoPPDCU_{{DocumentLanguage}}","disableUpdates":false,"type":"image"}},{"type":"shape","id":"86b59195-b7dc-4655-977e-c1c026e7bbaa","elementConfiguration":{"binding":"UserProfile.Office.Virksomhed_{{DocumentLanguage}}","disableUpdates":false,"type":"text"}},{"type":"shape","id":"753b8240-600a-4bd5-9246-bc12b20fdfec","elementConfiguration":{"binding":"UserProfile.CenterFreeText","visibility":{"action":"hide","binding":"UserProfile.Centers.CenterUI","operator":"notEquals","compareValue":"Intet valgt"},"disableUpdates":false,"type":"text"}},{"type":"shape","id":"9c62bd63-4715-40cd-9ce1-651574c1cb2b","elementConfiguration":{"binding":"UserProfile.Centers.Center_{{DocumentLanguage}}","visibility":{"action":"hide","binding":"UserProfile.Centers.CenterUI","operator":"equals","compareValue":"Intet valgt"},"disableUpdates":false,"type":"text"}},{"type":"shape","id":"5ff80206-fc66-46b0-93a4-f60fed471a65","elementConfiguration":{"binding":"Form.PresentationTitle","disableUpdates":false,"type":"text"}},{"type":"shape","id":"049cabfa-5b7a-45aa-b8a7-9d37e8c7a087","elementConfiguration":{"inheritDimensions":"inheritNone","width":"2.42 cm","height":"2.5 cm","binding":"UserProfile.EkstraLogo.ExtraLogoFive_PP_DCU_{{DocumentLanguage}}","disableUpdates":false,"type":"image"}},{"type":"shape","id":"b3afaa47-cc74-43e4-b5e8-b0e13bd66310","elementConfiguration":{"inheritDimensions":"inheritNone","width":"2.42 cm","height":"2.5 cm","binding":"UserProfile.EkstraLogo.ExtraLogoTwo_PP_DCU_{{DocumentLanguage}}","disableUpdates":false,"type":"image"}},{"type":"shape","id":"0d3ab9de-94c7-440f-a6b7-c94c42936dfa","elementConfiguration":{"binding":"UserProfile.Name","visibility":{"action":"hide","binding":"Form.Manuel_dato","operator":"notEquals","compareValue":""},"disableUpdates":false,"type":"text"}},{"type":"shape","id":"9bc9a0fe-7090-41fa-8d59-2511abba87f2","elementConfiguration":{"binding":"Form.Manuel_dato","visibility":{"action":"hide","operator":"equals","compareValue":""},"disableUpdates":false,"type":"text"}},{"type":"shape","id":"dcc48ce7-e09e-4abc-aa0f-3c3789e0c77c","elementConfiguration":{"inheritDimensions":"inheritNone","width":"1.9 cm","height":"19.05 cm","binding":"UserProfile.Office.LogoColor_DCU","disableUpdates":false,"type":"image"}},{"type":"shape","id":"b6a6c0cd-94ea-4043-a32a-0801633f4278","elementConfiguration":{"inheritDimensions":"inheritNone","width":"6.05 cm","height":"1.9 cm","binding":"UserProfile.EkstraLogo.ExtraLogoSix_PP_DCU_{{DocumentLanguage}}","disableUpdates":false,"type":"image"}},{"type":"shape","id":"8b504a1f-b02b-4339-bf7c-fa3386a25244","elementConfiguration":{"inheritDimensions":"inheritWidth","width":"1.91 cm","binding":"UserProfile.Office.LogoH_PP_DCU","disableUpdates":false,"type":"image"}},{"type":"shape","id":"d8102f49-6741-42c9-aaf1-d5e26049851e","elementConfiguration":{"binding":"UserProfile.Office.Virksomhed_{{DocumentLanguage}}","disableUpdates":false,"type":"text"}},{"type":"shape","id":"cb215a8d-c8d7-4daa-9a39-287bd306d896","elementConfiguration":{"binding":"UserProfile.CenterFreeText","visibility":{"action":"hide","binding":"UserProfile.Centers.CenterUI","operator":"notEquals","compareValue":"Intet valgt"},"disableUpdates":false,"type":"text"}},{"type":"shape","id":"c9eb443e-f60f-476c-9877-9ec08d720896","elementConfiguration":{"binding":"UserProfile.Centers.Center_{{DocumentLanguage}}","visibility":{"action":"hide","binding":"UserProfile.Centers.CenterUI","operator":"equals","compareValue":"Intet valgt"},"disableUpdates":false,"type":"text"}},{"type":"shape","id":"0bc3903e-e7eb-4b78-aac9-2dd5a0b96eef","elementConfiguration":{"binding":"Form.PresentationTitle","disableUpdates":false,"type":"text"}},{"type":"shape","id":"be80e574-c29a-457a-a9af-36085da94857","elementConfiguration":{"inheritDimensions":"inheritNone","width":"1.9 cm","height":"1.9 cm","binding":"UserProfile.Office.LogoColor_DCU","disableUpdates":false,"type":"image"}},{"type":"shape","id":"f74544ac-2a9d-4ff1-b34b-ddf0b2426837","elementConfiguration":{"inheritDimensions":"inheritNone","width":"3.68 cm","height":"1.17 cm","binding":"UserProfile.EkstraLogo.ExtraLogoPPNEGDCU_{{DocumentLanguage}}","disableUpdates":false,"type":"image"}},{"type":"shape","id":"f890aead-5252-4324-9dfa-bae6c5f9e395","elementConfiguration":{"inheritDimensions":"inheritNone","width":"2.42 cm","height":"2.5 cm","binding":"UserProfile.EkstraLogo.ExtraLogoFive_PP_DCU_{{DocumentLanguage}}","disableUpdates":false,"type":"image"}},{"type":"shape","id":"9d0b2739-3ab6-4f98-97af-65c38409cedb","elementConfiguration":{"inheritDimensions":"inheritNone","width":"2.42 cm","height":"2.5 cm","binding":"UserProfile.EkstraLogo.ExtraLogoTwo_PP_DCU_{{DocumentLanguage}}","disableUpdates":false,"type":"image"}},{"type":"shape","id":"5a8fefa2-e439-4367-b9fa-9c572460d1ad","elementConfiguration":{"binding":"UserProfile.Name","visibility":{"action":"hide","binding":"Form.Manuel_dato","operator":"notEquals","compareValue":""},"disableUpdates":false,"type":"text"}},{"type":"shape","id":"08172f45-3838-44a5-8c51-9cb4f4c06347","elementConfiguration":{"binding":"Form.Manuel_dato","visibility":{"action":"hide","operator":"equals","compareValue":""},"disableUpdates":false,"type":"text"}},{"type":"shape","id":"0592497f-07dc-4f7f-b912-5801e39a413d","elementConfiguration":{"inheritDimensions":"inheritNone","width":"6.05 cm","height":"1.9 cm","binding":"UserProfile.EkstraLogo.ExtraLogoSix_PP_DCU_{{DocumentLanguage}}","disableUpdates":false,"type":"image"}},{"type":"shape","id":"3a307365-0b20-4cbc-a25b-70b02a412c23","elementConfiguration":{"inheritDimensions":"inheritWidth","width":"1.91 cm","binding":"UserProfile.Office.LogoH_PP_DCU","disableUpdates":false,"type":"image"}},{"type":"shape","id":"75433f5a-895c-4042-b92a-9163002684ca","elementConfiguration":{"binding":"UserProfile.Office.Virksomhed_{{DocumentLanguage}}","disableUpdates":false,"type":"text"}},{"type":"shape","id":"425b25e2-c73f-4820-afc3-c68f219e79dc","elementConfiguration":{"binding":"UserProfile.CenterFreeText","visibility":{"action":"hide","binding":"UserProfile.Centers.CenterUI","operator":"notEquals","compareValue":"Intet valgt"},"disableUpdates":false,"type":"text"}},{"type":"shape","id":"6bcd541f-c9b4-4ffa-9eb6-0a9faa64042d","elementConfiguration":{"binding":"UserProfile.Centers.Center_{{DocumentLanguage}}","visibility":{"action":"hide","binding":"UserProfile.Centers.CenterUI","operator":"equals","compareValue":"Intet valgt"},"disableUpdates":false,"type":"text"}},{"type":"shape","id":"234d28fd-9124-4a91-9c59-071b273e1c03","elementConfiguration":{"binding":"Form.PresentationTitle","disableUpdates":false,"type":"text"}},{"type":"shape","id":"3f5d536f-58f2-4306-82f8-c54572c61805","elementConfiguration":{"inheritDimensions":"inheritNone","width":"1.9 cm","height":"1.9 cm","binding":"UserProfile.Office.LogoColor_DCU","disableUpdates":false,"type":"image"}},{"type":"shape","id":"2300cbdd-076f-4cf9-90c3-70974dec282f","elementConfiguration":{"inheritDimensions":"inheritNone","width":"3.68 cm","height":"1.17 cm","binding":"UserProfile.EkstraLogo.ExtraLogoPPNEGDCU_{{DocumentLanguage}}","disableUpdates":false,"type":"image"}},{"type":"shape","id":"8102b4c4-897e-4935-aa43-579ba496e81b","elementConfiguration":{"inheritDimensions":"inheritNone","width":"2.42 cm","height":"2.5 cm","binding":"UserProfile.EkstraLogo.ExtraLogoFive_PP_DCU_{{DocumentLanguage}}","disableUpdates":false,"type":"image"}},{"type":"shape","id":"f22755ab-e958-47fb-8c53-5ac027f1c914","elementConfiguration":{"inheritDimensions":"inheritNone","width":"2.42 cm","height":"2.5 cm","binding":"UserProfile.EkstraLogo.ExtraLogoTwo_PP_DCU_{{DocumentLanguage}}","disableUpdates":false,"type":"image"}},{"type":"shape","id":"c8dba6cf-d3a4-46db-8275-74bcdeccb885","elementConfiguration":{"binding":"UserProfile.Name","visibility":{"action":"hide","binding":"Form.Manuel_dato","operator":"notEquals","compareValue":""},"disableUpdates":false,"type":"text"}},{"type":"shape","id":"4dd1f7ae-8b5c-4e73-a792-02fd74c1ad2c","elementConfiguration":{"binding":"Form.Manuel_dato","visibility":{"action":"hide","operator":"equals","compareValue":""},"disableUpdates":false,"type":"text"}},{"type":"shape","id":"2726ef72-a756-4e4b-8687-9d6560a66228","elementConfiguration":{"inheritDimensions":"inheritNone","width":"6.05 cm","height":"1.9 cm","binding":"UserProfile.EkstraLogo.ExtraLogoSix_PP_DCU_{{DocumentLanguage}}","disableUpdates":false,"type":"image"}},{"type":"shape","id":"a136b3b2-0694-45d8-ba5f-09bf2e0c1362","elementConfiguration":{"inheritDimensions":"inheritWidth","width":"1.91 cm","binding":"UserProfile.Office.LogoH_PP_DCU","disableUpdates":false,"type":"image"}},{"type":"shape","id":"be98698d-8982-49b0-ac7c-5ba37176059d","elementConfiguration":{"inheritDimensions":"inheritNone","width":"33.89 cm","height":"19.07 cm","binding":"UserProfile.Centers.VaelgKorrektSkabelon169DCU","disableUpdates":false,"type":"image"}},{"type":"shape","id":"9f3b4247-3ccb-447b-a058-bce91550452c","elementConfiguration":{"inheritDimensions":"inheritNone","width":"33.89 cm","height":"19.07 cm","binding":"UserProfile.Centers.VaelgKorrektSkabelon169DCU","disableUpdates":false,"type":"image"}},{"type":"shape","id":"801b502b-8503-46de-8b1a-404af8f208d9","elementConfiguration":{"binding":"Form.PresentationTitle","disableUpdates":false,"type":"text"}},{"type":"shape","id":"b5771a53-fa0e-4de5-9b70-e93ff63691fc","elementConfiguration":{"binding":"UserProfile.Name","visibility":{"action":"hide","binding":"Form.Manuel_dato","operator":"notEquals","compareValue":""},"disableUpdates":false,"type":"text"}},{"type":"shape","id":"31daff72-2618-4afb-8e3d-ebd853f53957","elementConfiguration":{"inheritDimensions":"inheritNone","width":"3.68 cm","height":"1.17 cm","binding":"UserProfile.EkstraLogo.ExtraLogoPPNEGDCU_{{DocumentLanguage}}","disableUpdates":false,"type":"image"}},{"type":"shape","id":"733c27b2-5824-43b5-8c3c-c485d5a6312b","elementConfiguration":{"inheritDimensions":"inheritNone","width":"2.42 cm","height":"2.5 cm","binding":"UserProfile.EkstraLogo.ExtraLogoFive_PP_DCU_{{DocumentLanguage}}","disableUpdates":false,"type":"image"}},{"type":"shape","id":"78474218-d2d4-44ff-af97-25cec84f9c32","elementConfiguration":{"inheritDimensions":"inheritNone","width":"2.42 cm","height":"2.5 cm","binding":"UserProfile.EkstraLogo.ExtraLogoTwo_PP_DCU_{{DocumentLanguage}}","disableUpdates":false,"type":"image"}},{"type":"shape","id":"91e543d1-551c-455c-8b1d-44d62a2823a6","elementConfiguration":{"binding":"UserProfile.Office.Virksomhed_{{DocumentLanguage}}","disableUpdates":false,"type":"text"}},{"type":"shape","id":"5b94b021-fbf0-4410-88e7-fd6fe9af9cd3","elementConfiguration":{"binding":"UserProfile.CenterFreeText","visibility":{"action":"hide","binding":"UserProfile.Centers.CenterUI","operator":"notEquals","compareValue":"Intet valgt"},"disableUpdates":false,"type":"text"}},{"type":"shape","id":"21fb56a6-b487-41ca-84af-a838453b1025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985766aa-f069-48e3-925a-61819c7941b3","elementConfiguration":{"binding":"Form.Manuel_dato","visibility":{"action":"hide","operator":"equals","compareValue":""},"disableUpdates":false,"type":"text"}},{"type":"shape","id":"37b90c67-2ebc-4569-9102-27e5aea608aa","elementConfiguration":{"inheritDimensions":"inheritNone","width":"1.9 cm","height":"19.05 cm","binding":"UserProfile.Office.LogoColor_DCU","disableUpdates":false,"type":"image"}},{"type":"shape","id":"fc1b50fd-0ef3-449e-bd0b-92ef800f050b","elementConfiguration":{"inheritDimensions":"inheritNone","width":"6.05 cm","height":"1.9 cm","binding":"UserProfile.EkstraLogo.ExtraLogoSix_PP_DCU_{{DocumentLanguage}}","disableUpdates":false,"type":"image"}},{"type":"shape","id":"0d1275df-c1aa-46fc-bc9b-4970fda6617f","elementConfiguration":{"inheritDimensions":"inheritWidth","width":"1.91 cm","binding":"UserProfile.Office.LogoH_PP_DCU","disableUpdates":false,"type":"image"}},{"type":"shape","id":"45c34ad9-904e-4bd2-840f-78211f9776e8","elementConfiguration":{"inheritDimensions":"inheritNone","width":"1.9 cm","height":"19.05 cm","binding":"UserProfile.Office.LogoColor_DCU","disableUpdates":false,"type":"image"}},{"type":"shape","id":"2e57a5a3-fa9d-43f4-80bb-36d69aab9ed2","elementConfiguration":{"inheritDimensions":"inheritNone","width":"3.68 cm","height":"1.17 cm","binding":"UserProfile.EkstraLogo.ExtraLogoPPNEGDCU_{{DocumentLanguage}}","disableUpdates":false,"type":"image"}},{"type":"shape","id":"0f0463b8-11f3-4fa9-84ef-396374567775","elementConfiguration":{"binding":"UserProfile.Office.Virksomhed_{{DocumentLanguage}}","disableUpdates":false,"type":"text"}},{"type":"shape","id":"3dcf91e2-b295-4d35-accf-4d54efdaba7a","elementConfiguration":{"binding":"UserProfile.CenterFreeText","visibility":{"action":"hide","binding":"UserProfile.Centers.CenterUI","operator":"notEquals","compareValue":"Intet valgt","compareValues":[""]},"disableUpdates":false,"type":"text"}},{"type":"shape","id":"9d40eea9-2f30-4c42-9237-14d5c799b6f4","elementConfiguration":{"binding":"UserProfile.Centers.Center_{{DocumentLanguage}}","visibility":{"action":"hide","binding":"UserProfile.Centers.CenterUI","operator":"equals","compareValue":"Intet valgt"},"disableUpdates":false,"type":"text"}},{"type":"shape","id":"bf7c237a-cf95-45ca-8189-947f0ac2c8fa","elementConfiguration":{"binding":"Form.PresentationTitle","disableUpdates":false,"type":"text"}},{"type":"shape","id":"f6466db8-3942-4c3d-8d31-770f93b7fb11","elementConfiguration":{"inheritDimensions":"inheritNone","width":"2.42 cm","height":"2.5 cm","binding":"UserProfile.EkstraLogo.ExtraLogoFive_PP_DCU_{{DocumentLanguage}}","disableUpdates":false,"type":"image"}},{"type":"shape","id":"daef59b2-50bd-4ae8-8b19-ba3c44c79beb","elementConfiguration":{"inheritDimensions":"inheritNone","width":"2.42 cm","height":"2.5 cm","binding":"UserProfile.EkstraLogo.ExtraLogoTwo_PP_DCU_{{DocumentLanguage}}","disableUpdates":false,"type":"image"}},{"type":"shape","id":"1f0d2dca-c06a-4989-adc1-22fc8d405ba3","elementConfiguration":{"binding":"UserProfile.Name","visibility":{"action":"hide","binding":"Form.Manuel_dato","operator":"notEquals","compareValue":""},"disableUpdates":false,"type":"text"}},{"type":"shape","id":"86a993d9-9009-4ca0-94ad-b9a300212798","elementConfiguration":{"binding":"Form.Manuel_dato","visibility":{"action":"hide","operator":"equals","compareValue":""},"disableUpdates":false,"type":"text"}},{"type":"shape","id":"8aaa2fef-3371-49ce-bf24-fea17ebd17b6","elementConfiguration":{"inheritDimensions":"inheritNone","width":"6.05 cm","height":"1.9 cm","binding":"UserProfile.EkstraLogo.ExtraLogoSixNEG_PP_DCU_{{DocumentLanguage}}","disableUpdates":false,"type":"image"}},{"type":"shape","id":"cc1c0a5f-69e3-44d4-8ba0-7453226a2fb8","elementConfiguration":{"inheritDimensions":"inheritWidth","width":"1.91 cm","binding":"UserProfile.Office.LogoH_PP_DCU","disableUpdates":false,"type":"image"}},{"type":"shape","id":"4131f276-ca76-4430-8e62-679105937972","elementConfiguration":{"inheritDimensions":"inheritNone","width":"33.89 cm","height":"19.07 cm","binding":"UserProfile.Centers.VaelgKorrektSkabelon169DCU","disableUpdates":false,"type":"image"}},{"type":"shape","id":"e9cd9f95-eed0-4e09-abb2-3ec08db82d4d","elementConfiguration":{"inheritDimensions":"inheritNone","width":"33.89 cm","height":"19.07 cm","binding":"UserProfile.Centers.VaelgKorrektSkabelon169DCU","disableUpdates":false,"type":"image"}},{"type":"shape","id":"37f307f7-6cf8-4875-9ec4-32f99c432c81","elementConfiguration":{"binding":"Form.PresentationTitle","disableUpdates":false,"type":"text"}},{"type":"shape","id":"df10575e-ddc4-458c-8aa6-9065b65358c0","elementConfiguration":{"binding":"UserProfile.Name","visibility":{"action":"hide","binding":"Form.Manuel_dato","operator":"notEquals","compareValue":""},"disableUpdates":false,"type":"text"}},{"type":"shape","id":"745b160a-67a0-4eae-bb13-3fa79ffcd3d6","elementConfiguration":{"inheritDimensions":"inheritNone","width":"3.68 cm","height":"1.17 cm","binding":"UserProfile.EkstraLogo.ExtraLogoPPNEGDCU_{{DocumentLanguage}}","disableUpdates":false,"type":"image"}},{"type":"shape","id":"1dc0e2f1-39a1-4220-9537-ed0d53ec0255","elementConfiguration":{"inheritDimensions":"inheritNone","width":"2.42 cm","height":"2.5 cm","binding":"UserProfile.EkstraLogo.ExtraLogoFive_PP_DCU_{{DocumentLanguage}}","disableUpdates":false,"type":"image"}},{"type":"shape","id":"a2972511-76a6-4c84-847e-b45a0a558432","elementConfiguration":{"inheritDimensions":"inheritNone","width":"2.42 cm","height":"2.5 cm","binding":"UserProfile.EkstraLogo.ExtraLogoTwo_PP_DCU_{{DocumentLanguage}}","disableUpdates":false,"type":"image"}},{"type":"shape","id":"61773afd-5d67-4c9a-99e9-3f8d28a3d95e","elementConfiguration":{"binding":"UserProfile.Office.Virksomhed_{{DocumentLanguage}}","disableUpdates":false,"type":"text"}},{"type":"shape","id":"fadec4ad-6d5a-4db7-aa8a-3eae78987618","elementConfiguration":{"binding":"UserProfile.CenterFreeText","visibility":{"action":"hide","binding":"UserProfile.Centers.CenterUI","operator":"notEquals","compareValue":"Intet valgt"},"disableUpdates":false,"type":"text"}},{"type":"shape","id":"e0a10ad1-e6f3-4e14-9f67-fa7ba651e3d1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446bcd3f-45de-4bda-b031-5f9e21cb42d2","elementConfiguration":{"binding":"Form.Manuel_dato","visibility":{"action":"hide","operator":"equals","compareValue":""},"disableUpdates":false,"type":"text"}},{"type":"shape","id":"21eb4528-290b-4cd1-8381-34e49ddd7c83","elementConfiguration":{"inheritDimensions":"inheritNone","width":"1.9 cm","height":"19.05 cm","binding":"UserProfile.Office.LogoColor_DCU","disableUpdates":false,"type":"image"}},{"type":"shape","id":"f866915e-49de-4344-ab77-3ad2a9e844f5","elementConfiguration":{"inheritDimensions":"inheritNone","width":"6.05 cm","height":"1.9 cm","binding":"UserProfile.EkstraLogo.ExtraLogoSix_PP_DCU_{{DocumentLanguage}}","disableUpdates":false,"type":"image"}},{"type":"shape","id":"99506291-aebd-433e-bb95-74e88cabfcbc","elementConfiguration":{"inheritDimensions":"inheritWidth","width":"1.91 cm","binding":"UserProfile.Office.LogoH_PP_DCU","disableUpdates":false,"type":"image"}},{"type":"shape","id":"7800676b-905d-451a-a73f-70789afd42ed","elementConfiguration":{"binding":"UserProfile.Office.Virksomhed_{{DocumentLanguage}}","disableUpdates":false,"type":"text"}},{"type":"shape","id":"5898131b-b8b1-465c-ab56-ba4800fa7c7c","elementConfiguration":{"binding":"UserProfile.CenterFreeText","visibility":{"action":"hide","binding":"UserProfile.Centers.CenterUI","operator":"notEquals","compareValue":"Intet valgt","compareValues":[""]},"disableUpdates":false,"type":"text"}},{"type":"shape","id":"a8ca7211-31e6-4e5e-8f58-860a9e8d6e17","elementConfiguration":{"binding":"UserProfile.Centers.Center_{{DocumentLanguage}}","visibility":{"action":"hide","binding":"UserProfile.Centers.CenterUI","operator":"equals","compareValue":"Intet valgt"},"disableUpdates":false,"type":"text"}},{"type":"shape","id":"bdb83689-e299-4f85-b8e8-1495806b3c1d","elementConfiguration":{"binding":"Form.PresentationTitle","disableUpdates":false,"type":"text"}},{"type":"shape","id":"7797c1d6-8157-4ece-9b68-b1baae57a458","elementConfiguration":{"inheritDimensions":"inheritNone","width":"1.9 cm","height":"1.9 cm","binding":"UserProfile.Office.LogoColor_DCU","disableUpdates":false,"type":"image"}},{"type":"shape","id":"b4d6baf8-43cb-43c4-bd5c-a1ffc523cbf3","elementConfiguration":{"inheritDimensions":"inheritNone","width":"3.68 cm","height":"1.17 cm","binding":"UserProfile.EkstraLogo.ExtraLogoPPNEGDCU_{{DocumentLanguage}}","disableUpdates":false,"type":"image"}},{"type":"shape","id":"dcc31b98-cdb8-40b1-9a31-a7ee6ce79c13","elementConfiguration":{"inheritDimensions":"inheritNone","width":"2.42 cm","height":"2.5 cm","binding":"UserProfile.EkstraLogo.ExtraLogoFive_PP_DCU_{{DocumentLanguage}}","disableUpdates":false,"type":"image"}},{"type":"shape","id":"c4c169a4-38de-49dc-9b06-4704ff70719a","elementConfiguration":{"inheritDimensions":"inheritNone","width":"2.42 cm","height":"2.5 cm","binding":"UserProfile.EkstraLogo.ExtraLogoTwo_PP_DCU_{{DocumentLanguage}}","disableUpdates":false,"type":"image"}},{"type":"shape","id":"80549612-5d15-45fe-ae51-f82efca92a1d","elementConfiguration":{"binding":"UserProfile.Name","visibility":{"action":"hide","binding":"Form.Manuel_dato","operator":"notEquals","compareValue":""},"disableUpdates":false,"type":"text"}},{"type":"shape","id":"1fd5916b-c0d0-49ce-a96c-47f20b2c6f3f","elementConfiguration":{"binding":"Form.Manuel_dato","visibility":{"action":"hide","operator":"equals","compareValue":""},"disableUpdates":false,"type":"text"}},{"type":"shape","id":"958e514e-6820-441c-8783-c9b04111037d","elementConfiguration":{"inheritDimensions":"inheritNone","width":"6.05 cm","height":"1.9 cm","binding":"UserProfile.EkstraLogo.ExtraLogoSix_PP_DCU_{{DocumentLanguage}}","disableUpdates":false,"type":"image"}},{"type":"shape","id":"01b183d9-5c11-4281-b019-8e3450440994","elementConfiguration":{"inheritDimensions":"inheritWidth","width":"1.91 cm","binding":"UserProfile.Office.LogoH_PP_DCU","disableUpdates":false,"type":"image"}},{"type":"shape","id":"d714ae18-77dd-4e64-ac5b-17977c6c623a","elementConfiguration":{"binding":"UserProfile.Office.Virksomhed_{{DocumentLanguage}}","disableUpdates":false,"type":"text"}},{"type":"shape","id":"0a7c5986-760c-4c0d-a186-3ad29c056910","elementConfiguration":{"binding":"UserProfile.CenterFreeText","visibility":{"action":"hide","binding":"UserProfile.Centers.CenterUI","operator":"notEquals","compareValue":"Intet valgt"},"disableUpdates":false,"type":"text"}},{"type":"shape","id":"4d89787d-f7b0-4e21-a04d-5ee8f30e5646","elementConfiguration":{"binding":"UserProfile.Centers.Center_{{DocumentLanguage}}","visibility":{"action":"hide","binding":"UserProfile.Centers.CenterUI","operator":"equals","compareValue":"Intet valgt"},"disableUpdates":false,"type":"text"}},{"type":"shape","id":"c5079864-4beb-44c3-8b6f-d6c556c329c4","elementConfiguration":{"binding":"Form.PresentationTitle","disableUpdates":false,"type":"text"}},{"type":"shape","id":"b600dc4d-3a6a-42ad-b793-87b8b2454410","elementConfiguration":{"inheritDimensions":"inheritNone","width":"1.9 cm","height":"1.9 cm","binding":"UserProfile.Office.LogoColor_DCU","disableUpdates":false,"type":"image"}},{"type":"shape","id":"ee9e0f30-109f-4c1e-9e7b-fc43f7ccb034","elementConfiguration":{"inheritDimensions":"inheritNone","width":"3.68 cm","height":"1.17 cm","binding":"UserProfile.EkstraLogo.ExtraLogoPPNEGDCU_{{DocumentLanguage}}","disableUpdates":false,"type":"image"}},{"type":"shape","id":"a504988e-df8f-4a90-9e75-9e061746ffdd","elementConfiguration":{"inheritDimensions":"inheritNone","width":"2.42 cm","height":"2.5 cm","binding":"UserProfile.EkstraLogo.ExtraLogoFive_PP_DCU_{{DocumentLanguage}}","disableUpdates":false,"type":"image"}},{"type":"shape","id":"a4ee95f9-5b07-4803-9691-0d7f5d641b0e","elementConfiguration":{"inheritDimensions":"inheritNone","width":"2.42 cm","height":"2.5 cm","binding":"UserProfile.EkstraLogo.ExtraLogoTwo_PP_DCU_{{DocumentLanguage}}","disableUpdates":false,"type":"image"}},{"type":"shape","id":"04363de7-2da9-4f83-8b23-411163eaf074","elementConfiguration":{"binding":"UserProfile.Name","visibility":{"action":"hide","binding":"Form.Manuel_dato","operator":"notEquals","compareValue":""},"disableUpdates":false,"type":"text"}},{"type":"shape","id":"4065c50b-c739-4368-b6bf-b9006a0f6864","elementConfiguration":{"binding":"Form.Manuel_dato","visibility":{"action":"hide","operator":"equals","compareValue":""},"disableUpdates":false,"type":"text"}},{"type":"shape","id":"273dfa5f-3080-4f15-a7f1-a93507304bbf","elementConfiguration":{"inheritDimensions":"inheritNone","width":"6.05 cm","height":"1.9 cm","binding":"UserProfile.EkstraLogo.ExtraLogoSix_PP_DCU_{{DocumentLanguage}}","disableUpdates":false,"type":"image"}},{"type":"shape","id":"37b5e10c-8d4f-431f-ae13-ec59a8573766","elementConfiguration":{"inheritDimensions":"inheritWidth","width":"1.91 cm","binding":"UserProfile.Office.LogoH_PP_DCU","disableUpdates":false,"type":"image"}},{"type":"shape","id":"09d658bd-9da6-4ad8-826c-d084d32b1975","elementConfiguration":{"binding":"UserProfile.Office.Virksomhed_{{DocumentLanguage}}","disableUpdates":false,"type":"text"}},{"type":"shape","id":"8938b94c-eff1-471d-8988-d136a8a6193e","elementConfiguration":{"binding":"UserProfile.CenterFreeText","visibility":{"action":"hide","binding":"UserProfile.Centers.CenterUI","operator":"notEquals","compareValue":"Intet valgt"},"disableUpdates":false,"type":"text"}},{"type":"shape","id":"162a82b4-d8e8-4e84-9598-28b394a96271","elementConfiguration":{"binding":"UserProfile.Centers.Center_{{DocumentLanguage}}","visibility":{"action":"hide","binding":"UserProfile.Centers.CenterUI","operator":"equals","compareValue":"Intet valgt"},"disableUpdates":false,"type":"text"}},{"type":"shape","id":"28a138ae-674e-4a14-9dbc-c7203e25ad4c","elementConfiguration":{"binding":"Form.PresentationTitle","disableUpdates":false,"type":"text"}},{"type":"shape","id":"3125e0fc-8ee8-469d-94e1-03112ed524d4","elementConfiguration":{"inheritDimensions":"inheritNone","width":"1.9 cm","height":"1.9 cm","binding":"UserProfile.Office.LogoColor_DCU","disableUpdates":false,"type":"image"}},{"type":"shape","id":"73250f4c-8be2-481a-aa20-f4a50f3267d5","elementConfiguration":{"inheritDimensions":"inheritNone","width":"3.68 cm","height":"1.17 cm","binding":"UserProfile.EkstraLogo.ExtraLogoPPNEGDCU_{{DocumentLanguage}}","disableUpdates":false,"type":"image"}},{"type":"shape","id":"374f9fb2-59a5-49e2-b98f-04212820dfa6","elementConfiguration":{"inheritDimensions":"inheritNone","width":"2.42 cm","height":"2.5 cm","binding":"UserProfile.EkstraLogo.ExtraLogoFive_PP_DCU_{{DocumentLanguage}}","disableUpdates":false,"type":"image"}},{"type":"shape","id":"9f37048c-68c9-4a2f-8d45-63b9497e27fc","elementConfiguration":{"inheritDimensions":"inheritNone","width":"2.42 cm","height":"2.5 cm","binding":"UserProfile.EkstraLogo.ExtraLogoTwo_PP_DCU_{{DocumentLanguage}}","disableUpdates":false,"type":"image"}},{"type":"shape","id":"d9ccb2fd-0b82-44a6-a23d-08bdaca44f97","elementConfiguration":{"binding":"UserProfile.Name","visibility":{"action":"hide","binding":"Form.Manuel_dato","operator":"notEquals","compareValue":""},"disableUpdates":false,"type":"text"}},{"type":"shape","id":"d618acac-cb49-4626-9757-d107cfb77fa1","elementConfiguration":{"binding":"Form.Manuel_dato","visibility":{"action":"hide","operator":"equals","compareValue":""},"disableUpdates":false,"type":"text"}},{"type":"shape","id":"87cf3d46-c0cb-4748-82c1-de427732c252","elementConfiguration":{"inheritDimensions":"inheritNone","width":"6.05 cm","height":"1.9 cm","binding":"UserProfile.EkstraLogo.ExtraLogoSix_PP_DCU_{{DocumentLanguage}}","disableUpdates":false,"type":"image"}},{"type":"shape","id":"58b00e6a-7e6a-4c56-8cff-c2ad19dd02dd","elementConfiguration":{"inheritDimensions":"inheritWidth","width":"1.91 cm","binding":"UserProfile.Office.LogoH_PP_DCU","disableUpdates":false,"type":"image"}},{"type":"shape","id":"950c73d6-4086-4646-98b0-2b610f27cfff","elementConfiguration":{"inheritDimensions":"inheritNone","width":"1.9 cm","height":"1.9 cm","binding":"UserProfile.Office.LogoColor_DCU","disableUpdates":false,"type":"image"}},{"type":"shape","id":"5dbb2dcc-1c38-431e-9754-90ac53ef2699","elementConfiguration":{"binding":"UserProfile.Office.Virksomhed_{{DocumentLanguage}}","disableUpdates":false,"type":"text"}},{"type":"shape","id":"b1548bfe-80f4-4138-9432-e699c480c653","elementConfiguration":{"binding":"UserProfile.CenterFreeText","visibility":{"action":"hide","binding":"UserProfile.Centers.CenterUI","operator":"notEquals","compareValue":"Intet valgt"},"disableUpdates":false,"type":"text"}},{"type":"shape","id":"8b3c28e3-e081-4bd1-b3a0-1fe0f91e0ff1","elementConfiguration":{"binding":"UserProfile.Centers.Center_{{DocumentLanguage}}","visibility":{"action":"hide","binding":"UserProfile.Centers.CenterUI","operator":"equals","compareValue":"Intet valgt"},"disableUpdates":false,"type":"text"}},{"type":"shape","id":"30160a95-1507-4523-a948-b3ccb594308a","elementConfiguration":{"binding":"Form.PresentationTitle","disableUpdates":false,"type":"text"}},{"type":"shape","id":"36e189ed-a93b-4009-8a2e-51e9235bd743","elementConfiguration":{"inheritDimensions":"inheritNone","width":"3.68 cm","height":"1.17 cm","binding":"UserProfile.EkstraLogo.ExtraLogoPPNEGDCU_{{DocumentLanguage}}","disableUpdates":false,"type":"image"}},{"type":"shape","id":"fb48adc4-bede-419b-84c5-a58761024766","elementConfiguration":{"inheritDimensions":"inheritNone","width":"2.42 cm","height":"2.5 cm","binding":"UserProfile.EkstraLogo.ExtraLogoFive_PP_DCU_{{DocumentLanguage}}","disableUpdates":false,"type":"image"}},{"type":"shape","id":"647100d4-c595-4507-a50b-dbfe49e97a3d","elementConfiguration":{"inheritDimensions":"inheritNone","width":"2.42 cm","height":"2.5 cm","binding":"UserProfile.EkstraLogo.ExtraLogoTwo_PP_DCU_{{DocumentLanguage}}","disableUpdates":false,"type":"image"}},{"type":"shape","id":"18f936f3-bab9-4012-96fc-4d065b6953a9","elementConfiguration":{"binding":"UserProfile.Name","visibility":{"action":"hide","binding":"Form.Manuel_dato","operator":"notEquals","compareValue":""},"disableUpdates":false,"type":"text"}},{"type":"shape","id":"d7bac68c-2d58-4bc6-8088-b78a0fb3cb29","elementConfiguration":{"binding":"Form.Manuel_dato","visibility":{"action":"hide","operator":"equals","compareValue":""},"disableUpdates":false,"type":"text"}},{"type":"shape","id":"c92cc27e-4fee-4487-af02-d366d6e7a97e","elementConfiguration":{"inheritDimensions":"inheritNone","width":"6.05 cm","height":"1.9 cm","binding":"UserProfile.EkstraLogo.ExtraLogoSix_PP_DCU_{{DocumentLanguage}}","disableUpdates":false,"type":"image"}},{"type":"shape","id":"f1a23a9b-e0e5-4400-909a-c7332c423097","elementConfiguration":{"inheritDimensions":"inheritWidth","width":"1.91 cm","binding":"UserProfile.Office.LogoH_PP_DCU","disableUpdates":false,"type":"image"}},{"type":"shape","id":"91998fa2-cee5-4740-899a-a20788b5226a","elementConfiguration":{"binding":"UserProfile.Office.Virksomhed_{{DocumentLanguage}}","disableUpdates":false,"type":"text"}},{"type":"shape","id":"8e90a597-369f-4dd8-b3fc-b27b3b851d5a","elementConfiguration":{"binding":"UserProfile.CenterFreeText","visibility":{"action":"hide","binding":"UserProfile.Centers.CenterUI","operator":"notEquals","compareValue":"Intet valgt"},"disableUpdates":false,"type":"text"}},{"type":"shape","id":"83a1af42-7f3f-406c-aaab-5b8a0ab8ee8e","elementConfiguration":{"binding":"UserProfile.Centers.Center_{{DocumentLanguage}}","visibility":{"action":"hide","binding":"UserProfile.Centers.CenterUI","operator":"equals","compareValue":"Intet valgt"},"disableUpdates":false,"type":"text"}},{"type":"shape","id":"83306e06-4296-478b-878e-05b30a457c54","elementConfiguration":{"binding":"Form.PresentationTitle","disableUpdates":false,"type":"text"}},{"type":"shape","id":"b1d39c97-0ffc-40d4-b858-18353bf5d8ac","elementConfiguration":{"inheritDimensions":"inheritNone","width":"1.9 cm","height":"1.9 cm","binding":"UserProfile.Office.LogoColor_DCU","disableUpdates":false,"type":"image"}},{"type":"shape","id":"3c2950a2-8314-416d-8251-8c56374b6203","elementConfiguration":{"inheritDimensions":"inheritNone","width":"3.68 cm","height":"1.17 cm","binding":"UserProfile.EkstraLogo.ExtraLogoPPNEGDCU_{{DocumentLanguage}}","disableUpdates":false,"type":"image"}},{"type":"shape","id":"9b93174f-b911-4edb-9e53-284f704de6bf","elementConfiguration":{"inheritDimensions":"inheritNone","width":"2.42 cm","height":"2.5 cm","binding":"UserProfile.EkstraLogo.ExtraLogoFive_PP_DCU_{{DocumentLanguage}}","disableUpdates":false,"type":"image"}},{"type":"shape","id":"60073698-fad8-430e-ba4c-a086cb2957d0","elementConfiguration":{"inheritDimensions":"inheritNone","width":"2.42 cm","height":"2.5 cm","binding":"UserProfile.EkstraLogo.ExtraLogoTwo_PP_DCU_{{DocumentLanguage}}","disableUpdates":false,"type":"image"}},{"type":"shape","id":"badfb3f8-f81d-441c-9870-e395926656b4","elementConfiguration":{"binding":"UserProfile.Name","visibility":{"action":"hide","binding":"Form.Manuel_dato","operator":"notEquals","compareValue":""},"disableUpdates":false,"type":"text"}},{"type":"shape","id":"f3e872c7-8655-4399-b38b-41e0980e5464","elementConfiguration":{"binding":"Form.Manuel_dato","visibility":{"action":"hide","operator":"equals","compareValue":""},"disableUpdates":false,"type":"text"}},{"type":"shape","id":"e673e3a6-0aba-4e0d-9225-45f0c36a4f4d","elementConfiguration":{"inheritDimensions":"inheritNone","width":"6.05 cm","height":"1.9 cm","binding":"UserProfile.EkstraLogo.ExtraLogoSix_PP_DCU_{{DocumentLanguage}}","disableUpdates":false,"type":"image"}},{"type":"shape","id":"a18afe3b-852b-43af-8f1f-f8682bf0dd85","elementConfiguration":{"inheritDimensions":"inheritWidth","width":"1.91 cm","binding":"UserProfile.Office.LogoH_PP_DCU","disableUpdates":false,"type":"image"}},{"type":"shape","id":"000cf5dd-a939-4b7a-9024-ca6e216ccf70","elementConfiguration":{"inheritDimensions":"inheritNone","width":"3.68 cm","height":"1.17 cm","binding":"UserProfile.EkstraLogo.ExtraLogoPPDCU_{{DocumentLanguage}}","disableUpdates":false,"type":"image"}},{"type":"shape","id":"32dd2156-32e1-48ac-9094-9a4c7a896fa9","elementConfiguration":{"binding":"UserProfile.Office.Virksomhed_{{DocumentLanguage}}","disableUpdates":false,"type":"text"}},{"type":"shape","id":"2e82cd93-450d-478f-8f71-5748c07f8539","elementConfiguration":{"binding":"UserProfile.CenterFreeText","visibility":{"action":"hide","binding":"UserProfile.Centers.CenterUI","operator":"notEquals","compareValue":"Intet valgt"},"disableUpdates":false,"type":"text"}},{"type":"shape","id":"53c46831-6527-4de2-a5ea-d155888ea93a","elementConfiguration":{"binding":"UserProfile.Centers.Center_{{DocumentLanguage}}","visibility":{"action":"hide","binding":"UserProfile.Centers.CenterUI","operator":"equals","compareValue":"Intet valgt"},"disableUpdates":false,"type":"text"}},{"type":"shape","id":"a7b574ec-9a93-4700-ab0b-732e41a627ab","elementConfiguration":{"binding":"Form.PresentationTitle","disableUpdates":false,"type":"text"}},{"type":"shape","id":"9abfa5ab-4ad9-4148-87a9-76fdf8a498d8","elementConfiguration":{"inheritDimensions":"inheritNone","width":"2.42 cm","height":"2.5 cm","binding":"UserProfile.EkstraLogo.ExtraLogoFive_PP_DCU_{{DocumentLanguage}}","disableUpdates":false,"type":"image"}},{"type":"shape","id":"3498dcb9-cb23-4a90-b354-d018be56a01d","elementConfiguration":{"inheritDimensions":"inheritNone","width":"2.42 cm","height":"2.5 cm","binding":"UserProfile.EkstraLogo.ExtraLogoTwo_PP_DCU_{{DocumentLanguage}}","disableUpdates":false,"type":"image"}},{"type":"shape","id":"8c8d728f-e93c-4de8-9cc7-00d3a710b08a","elementConfiguration":{"binding":"UserProfile.Name","visibility":{"action":"hide","binding":"Form.Manuel_dato","operator":"notEquals","compareValue":""},"disableUpdates":false,"type":"text"}},{"type":"shape","id":"b7ce41db-2bea-4c75-a3ee-50bfac2bcf29","elementConfiguration":{"binding":"Form.Manuel_dato","visibility":{"action":"hide","operator":"equals","compareValue":""},"disableUpdates":false,"type":"text"}},{"type":"shape","id":"20c4cc3c-201e-4852-a6f1-2132b765bc15","elementConfiguration":{"inheritDimensions":"inheritNone","width":"1.9 cm","height":"19.05 cm","binding":"UserProfile.Office.LogoColor_DCU","disableUpdates":false,"type":"image"}},{"type":"shape","id":"14b621c1-c2ab-4c4d-8c6f-dc262b50b1a0","elementConfiguration":{"inheritDimensions":"inheritNone","width":"6.05 cm","height":"1.9 cm","binding":"UserProfile.EkstraLogo.ExtraLogoSix_PP_DCU_{{DocumentLanguage}}","disableUpdates":false,"type":"image"}},{"type":"shape","id":"ab632da1-2754-4066-a39e-4547305868bf","elementConfiguration":{"inheritDimensions":"inheritWidth","width":"1.91 cm","binding":"UserProfile.Office.LogoH_PP_DCU","disableUpdates":false,"type":"image"}},{"type":"shape","id":"88fda6af-1d9c-435a-98ae-ad086f9832c2","elementConfiguration":{"binding":"UserProfile.Office.Virksomhed_{{DocumentLanguage}}","disableUpdates":false,"type":"text"}},{"type":"shape","id":"a5aff300-6bc9-46d7-b2cd-52ca526feb81","elementConfiguration":{"binding":"UserProfile.CenterFreeText","visibility":{"action":"hide","binding":"UserProfile.Centers.CenterUI","operator":"notEquals","compareValue":"Intet valgt"},"disableUpdates":false,"type":"text"}},{"type":"shape","id":"ad1ce526-a874-4c91-8f35-643274800cea","elementConfiguration":{"binding":"UserProfile.Centers.Center_{{DocumentLanguage}}","visibility":{"action":"hide","binding":"UserProfile.Centers.CenterUI","operator":"equals","compareValue":"Intet valgt"},"disableUpdates":false,"type":"text"}},{"type":"shape","id":"8e4096f2-87f2-4617-b24a-72becfc4059f","elementConfiguration":{"binding":"Form.PresentationTitle","disableUpdates":false,"type":"text"}},{"type":"shape","id":"50f83d86-7639-47b0-9be4-d66a410eebd5","elementConfiguration":{"inheritDimensions":"inheritNone","width":"1.9 cm","height":"1.9 cm","binding":"UserProfile.Office.LogoColor_DCU","disableUpdates":false,"type":"image"}},{"type":"shape","id":"3be8fadb-b499-4a24-a66e-def42a18751c","elementConfiguration":{"inheritDimensions":"inheritNone","width":"3.68 cm","height":"1.17 cm","binding":"UserProfile.EkstraLogo.ExtraLogoPPNEGDCU_{{DocumentLanguage}}","disableUpdates":false,"type":"image"}},{"type":"shape","id":"34fb05f9-4dce-4f5c-9c71-a1abf6d95991","elementConfiguration":{"inheritDimensions":"inheritNone","width":"2.42 cm","height":"2.5 cm","binding":"UserProfile.EkstraLogo.ExtraLogoFive_PP_DCU_{{DocumentLanguage}}","disableUpdates":false,"type":"image"}},{"type":"shape","id":"221b3e12-649d-4f13-ba6c-534e85fb8612","elementConfiguration":{"inheritDimensions":"inheritNone","width":"2.42 cm","height":"2.5 cm","binding":"UserProfile.EkstraLogo.ExtraLogoTwo_PP_DCU_{{DocumentLanguage}}","disableUpdates":false,"type":"image"}},{"type":"shape","id":"8f0c2b62-5620-406f-b42d-ccd89a7644a2","elementConfiguration":{"binding":"UserProfile.Name","visibility":{"action":"hide","binding":"Form.Manuel_dato","operator":"notEquals","compareValue":""},"disableUpdates":false,"type":"text"}},{"type":"shape","id":"6164c235-7402-4420-b66b-d6afa0369088","elementConfiguration":{"binding":"Form.Manuel_dato","visibility":{"action":"hide","operator":"equals","compareValue":""},"disableUpdates":false,"type":"text"}},{"type":"shape","id":"bdcccd15-a0ca-4c51-91a9-66fc068fc363","elementConfiguration":{"inheritDimensions":"inheritNone","width":"6.05 cm","height":"1.9 cm","binding":"UserProfile.EkstraLogo.ExtraLogoSix_PP_DCU_{{DocumentLanguage}}","disableUpdates":false,"type":"image"}},{"type":"shape","id":"cb41fe23-7ef5-4d6e-a181-178e47720008","elementConfiguration":{"inheritDimensions":"inheritWidth","width":"1.91 cm","binding":"UserProfile.Office.LogoH_PP_DCU","disableUpdates":false,"type":"image"}},{"type":"shape","id":"779916d4-b706-4d55-9105-0230bc73ad68","elementConfiguration":{"binding":"UserProfile.Office.Virksomhed_{{DocumentLanguage}}","disableUpdates":false,"type":"text"}},{"type":"shape","id":"95f80afc-0306-42e6-b3ce-88c3d1d82a58","elementConfiguration":{"binding":"UserProfile.CenterFreeText","visibility":{"action":"hide","binding":"UserProfile.Centers.CenterUI","operator":"notEquals","compareValue":"Intet valgt"},"disableUpdates":false,"type":"text"}},{"type":"shape","id":"300a07df-f2ce-4fff-b133-94c6ec353281","elementConfiguration":{"binding":"UserProfile.Centers.Center_{{DocumentLanguage}}","visibility":{"action":"hide","binding":"UserProfile.Centers.CenterUI","operator":"equals","compareValue":"Intet valgt"},"disableUpdates":false,"type":"text"}},{"type":"shape","id":"1de313fe-d2c0-4a24-acba-3ea3412911b5","elementConfiguration":{"binding":"Form.PresentationTitle","disableUpdates":false,"type":"text"}},{"type":"shape","id":"6a96a067-3f58-4293-91e1-e671b7d75af4","elementConfiguration":{"inheritDimensions":"inheritNone","width":"2.42 cm","height":"2.5 cm","binding":"UserProfile.EkstraLogo.ExtraLogoFive_PP_DCU_{{DocumentLanguage}}","disableUpdates":false,"type":"image"}},{"type":"shape","id":"9f5689af-0bcc-45ec-8e7f-a38de8419b78","elementConfiguration":{"inheritDimensions":"inheritNone","width":"2.42 cm","height":"2.5 cm","binding":"UserProfile.EkstraLogo.ExtraLogoTwo_PP_DCU_{{DocumentLanguage}}","disableUpdates":false,"type":"image"}},{"type":"shape","id":"222ee3da-8f31-4b25-8e7a-4a05573e8165","elementConfiguration":{"binding":"UserProfile.Name","visibility":{"action":"hide","binding":"Form.Manuel_dato","operator":"notEquals","compareValue":""},"disableUpdates":false,"type":"text"}},{"type":"shape","id":"4e38a8a4-8c41-4687-9e52-05fe6cbf389f","elementConfiguration":{"binding":"Form.Manuel_dato","visibility":{"action":"hide","operator":"equals","compareValue":""},"disableUpdates":false,"type":"text"}},{"type":"shape","id":"1349ec8b-6724-42cc-b5fd-37ddc447a445","elementConfiguration":{"inheritDimensions":"inheritNone","width":"1.9 cm","height":"19.05 cm","binding":"UserProfile.Office.LogoColor_DCU","disableUpdates":false,"type":"image"}},{"type":"shape","id":"9c145e2d-e679-4756-90ec-032d547b416d","elementConfiguration":{"inheritDimensions":"inheritNone","width":"3.68 cm","height":"1.17 cm","binding":"UserProfile.EkstraLogo.ExtraLogoPPNEGDCU_{{DocumentLanguage}}","disableUpdates":false,"type":"image"}},{"type":"shape","id":"84d7885c-40d6-4354-8342-b90485ab7c2b","elementConfiguration":{"inheritDimensions":"inheritNone","width":"6.05 cm","height":"1.9 cm","binding":"UserProfile.EkstraLogo.ExtraLogoSix_PP_DCU_{{DocumentLanguage}}","disableUpdates":false,"type":"image"}},{"type":"shape","id":"55b82555-8e8e-40d9-8a86-373406c8ceb0","elementConfiguration":{"inheritDimensions":"inheritWidth","width":"1.91 cm","binding":"UserProfile.Office.LogoH_PP_DCU","disableUpdates":false,"type":"image"}}],"transformationConfigurations":[{"colorTheme":"{{UserProfile.Office.ApplyColorTheme}}","originalColorThemeXml":"<a:clrScheme name=\"REGION H Hospital\" xmlns:a=\"http://schemas.openxmlformats.org/drawingml/2006/main\"><a:dk1><a:srgbClr val=\"333333\" /></a:dk1><a:lt1><a:srgbClr val=\"FFFFFF\" /></a:lt1><a:dk2><a:srgbClr val=\"575757\" /></a:dk2><a:lt2><a:srgbClr val=\"CCEBFA\" /></a:lt2><a:accent1><a:srgbClr val=\"99D7F6\" /></a:accent1><a:accent2><a:srgbClr val=\"333333\" /></a:accent2><a:accent3><a:srgbClr val=\"4DB9EF\" /></a:accent3><a:accent4><a:srgbClr val=\"666666\" /></a:accent4><a:accent5><a:srgbClr val=\"19A5EA\" /></a:accent5><a:accent6><a:srgbClr val=\"999999\" /></a:accent6><a:hlink><a:srgbClr val=\"0086CC\" /></a:hlink><a:folHlink><a:srgbClr val=\"808080\" /></a:folHlink></a:clrScheme>","disableUpdates":false,"type":"colorTheme"}],"templateName":"","templateDescription":"","enableDocumentContentUpdater":true,"version":"1.3"}]]></Templafy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FormConfiguration><![CDATA[{"formFields":[{"required":false,"placeholder":"Præsentationens titel/beskrivelse (venstre sidefod)","lines":0,"helpTexts":{"prefix":"","postfix":""},"spacing":{},"type":"textBox","name":"PresentationTitle","label":"Titel/beskrivelse","fullyQualifiedName":"PresentationTitle"},{"required":false,"placeholder":"","lines":0,"helpTexts":{"prefix":"Indsæt ønsket dato (fjerner brugernavnet)","postfix":""},"spacing":{},"type":"textBox","name":"Manuel_dato","label":"Dato","fullyQualifiedName":"Manuel_dato"}],"formDataEntries":[]}]]></Templafy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6973038327532712","enableDocumentContentUpdater":true,"version":"1.3"}]]></TemplafySlideTemplate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7110650348665569","enableDocumentContentUpdater":true,"version":"1.3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7105359336269917","enableDocumentContentUpdater":true,"version":"1.3"}]]></TemplafySlideTemplateConfiguration>
</file>

<file path=customXml/itemProps1.xml><?xml version="1.0" encoding="utf-8"?>
<ds:datastoreItem xmlns:ds="http://schemas.openxmlformats.org/officeDocument/2006/customXml" ds:itemID="{7FA764BE-93AE-4A1F-94F8-EB73EE3F6FA7}">
  <ds:schemaRefs/>
</ds:datastoreItem>
</file>

<file path=customXml/itemProps10.xml><?xml version="1.0" encoding="utf-8"?>
<ds:datastoreItem xmlns:ds="http://schemas.openxmlformats.org/officeDocument/2006/customXml" ds:itemID="{978984FF-6C25-4FD4-85EA-2F9586C8CA61}">
  <ds:schemaRefs/>
</ds:datastoreItem>
</file>

<file path=customXml/itemProps2.xml><?xml version="1.0" encoding="utf-8"?>
<ds:datastoreItem xmlns:ds="http://schemas.openxmlformats.org/officeDocument/2006/customXml" ds:itemID="{7200C2A8-2F34-4CEB-AC93-8D1E85273CDA}">
  <ds:schemaRefs/>
</ds:datastoreItem>
</file>

<file path=customXml/itemProps3.xml><?xml version="1.0" encoding="utf-8"?>
<ds:datastoreItem xmlns:ds="http://schemas.openxmlformats.org/officeDocument/2006/customXml" ds:itemID="{B0D2E709-FA3C-4E2D-A1F5-DD257C406372}">
  <ds:schemaRefs/>
</ds:datastoreItem>
</file>

<file path=customXml/itemProps4.xml><?xml version="1.0" encoding="utf-8"?>
<ds:datastoreItem xmlns:ds="http://schemas.openxmlformats.org/officeDocument/2006/customXml" ds:itemID="{B518EF32-D7ED-4D8E-80D0-C33C01DB34BB}">
  <ds:schemaRefs/>
</ds:datastoreItem>
</file>

<file path=customXml/itemProps5.xml><?xml version="1.0" encoding="utf-8"?>
<ds:datastoreItem xmlns:ds="http://schemas.openxmlformats.org/officeDocument/2006/customXml" ds:itemID="{5DFC8546-DDC8-489F-B7A8-6D524B97984E}">
  <ds:schemaRefs/>
</ds:datastoreItem>
</file>

<file path=customXml/itemProps6.xml><?xml version="1.0" encoding="utf-8"?>
<ds:datastoreItem xmlns:ds="http://schemas.openxmlformats.org/officeDocument/2006/customXml" ds:itemID="{E53D1538-2B10-42E3-B3A2-D052B27F0EF7}">
  <ds:schemaRefs/>
</ds:datastoreItem>
</file>

<file path=customXml/itemProps7.xml><?xml version="1.0" encoding="utf-8"?>
<ds:datastoreItem xmlns:ds="http://schemas.openxmlformats.org/officeDocument/2006/customXml" ds:itemID="{1D7E9E62-33BB-4D1B-A60A-11F6213652CE}">
  <ds:schemaRefs/>
</ds:datastoreItem>
</file>

<file path=customXml/itemProps8.xml><?xml version="1.0" encoding="utf-8"?>
<ds:datastoreItem xmlns:ds="http://schemas.openxmlformats.org/officeDocument/2006/customXml" ds:itemID="{BE8F26EB-1153-4B98-AAC3-D117DA0F337D}">
  <ds:schemaRefs/>
</ds:datastoreItem>
</file>

<file path=customXml/itemProps9.xml><?xml version="1.0" encoding="utf-8"?>
<ds:datastoreItem xmlns:ds="http://schemas.openxmlformats.org/officeDocument/2006/customXml" ds:itemID="{026957DE-A263-4C3E-96D4-107DEBA1D47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1059</Words>
  <Application>Microsoft Office PowerPoint</Application>
  <PresentationFormat>Widescreen</PresentationFormat>
  <Paragraphs>210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6" baseType="lpstr">
      <vt:lpstr>Arial</vt:lpstr>
      <vt:lpstr>Arial </vt:lpstr>
      <vt:lpstr>Calibri</vt:lpstr>
      <vt:lpstr>REGION H Hospital PowerPoint Skabelon_DKfinal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2015-01-13T08:58:59Z</dcterms:created>
  <dcterms:modified xsi:type="dcterms:W3CDTF">2024-03-22T09:53:02Z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TemplafyTimeStamp">
    <vt:lpwstr>2020-08-18T11:59:43.9440160Z</vt:lpwstr>
  </property>
  <property fmtid="{D5CDD505-2E9C-101B-9397-08002B2CF9AE}" pid="4" name="TemplafyTenantId">
    <vt:lpwstr>regionh</vt:lpwstr>
  </property>
  <property fmtid="{D5CDD505-2E9C-101B-9397-08002B2CF9AE}" pid="5" name="TemplafyTemplateId">
    <vt:lpwstr>636933321759797439</vt:lpwstr>
  </property>
  <property fmtid="{D5CDD505-2E9C-101B-9397-08002B2CF9AE}" pid="6" name="TemplafyUserProfileId">
    <vt:lpwstr>636445996497846524</vt:lpwstr>
  </property>
  <property fmtid="{D5CDD505-2E9C-101B-9397-08002B2CF9AE}" pid="7" name="TemplafyLanguageCode">
    <vt:lpwstr>en-GB</vt:lpwstr>
  </property>
</Properties>
</file>