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4" r:id="rId3"/>
    <p:sldId id="258" r:id="rId4"/>
    <p:sldId id="259" r:id="rId5"/>
    <p:sldId id="262" r:id="rId6"/>
    <p:sldId id="257" r:id="rId7"/>
    <p:sldId id="263" r:id="rId8"/>
    <p:sldId id="260" r:id="rId9"/>
    <p:sldId id="261" r:id="rId10"/>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35" autoAdjust="0"/>
    <p:restoredTop sz="63900" autoAdjust="0"/>
  </p:normalViewPr>
  <p:slideViewPr>
    <p:cSldViewPr snapToGrid="0">
      <p:cViewPr varScale="1">
        <p:scale>
          <a:sx n="35" d="100"/>
          <a:sy n="35" d="100"/>
        </p:scale>
        <p:origin x="1526"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14CF12-2CE7-4B50-A057-9B7C5CC56BED}" type="datetimeFigureOut">
              <a:rPr lang="da-DK" smtClean="0"/>
              <a:t>22-03-2024</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65DC61-8134-4E8E-9913-25A67EAAD206}" type="slidenum">
              <a:rPr lang="da-DK" smtClean="0"/>
              <a:t>‹nr.›</a:t>
            </a:fld>
            <a:endParaRPr lang="da-DK"/>
          </a:p>
        </p:txBody>
      </p:sp>
    </p:spTree>
    <p:extLst>
      <p:ext uri="{BB962C8B-B14F-4D97-AF65-F5344CB8AC3E}">
        <p14:creationId xmlns:p14="http://schemas.microsoft.com/office/powerpoint/2010/main" val="2977383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Stikord:</a:t>
            </a:r>
            <a:br>
              <a:rPr lang="da-DK" dirty="0"/>
            </a:br>
            <a:r>
              <a:rPr lang="da-DK" dirty="0"/>
              <a:t>Behov til sundhedsvæsen – læger</a:t>
            </a:r>
          </a:p>
          <a:p>
            <a:r>
              <a:rPr lang="da-DK" dirty="0"/>
              <a:t>Ændring i demografi, større efterspørgsel på sundhedsydelser. (SST speciallæge status 2012)</a:t>
            </a:r>
          </a:p>
          <a:p>
            <a:r>
              <a:rPr lang="da-DK" dirty="0"/>
              <a:t>https://intranet.regionh.dk/rhp/personale/uddannelse/Koordinering-og-udvikling-af-uddannelse/Udviklingstiltag-paa-uddannelsesomraadet/Sider/Fremtidens-kompetencer.aspx</a:t>
            </a:r>
          </a:p>
          <a:p>
            <a:endParaRPr lang="da-DK" dirty="0"/>
          </a:p>
        </p:txBody>
      </p:sp>
      <p:sp>
        <p:nvSpPr>
          <p:cNvPr id="4" name="Pladsholder til slidenummer 3"/>
          <p:cNvSpPr>
            <a:spLocks noGrp="1"/>
          </p:cNvSpPr>
          <p:nvPr>
            <p:ph type="sldNum" sz="quarter" idx="5"/>
          </p:nvPr>
        </p:nvSpPr>
        <p:spPr/>
        <p:txBody>
          <a:bodyPr/>
          <a:lstStyle/>
          <a:p>
            <a:fld id="{D765DC61-8134-4E8E-9913-25A67EAAD206}" type="slidenum">
              <a:rPr lang="da-DK" smtClean="0"/>
              <a:t>1</a:t>
            </a:fld>
            <a:endParaRPr lang="da-DK"/>
          </a:p>
        </p:txBody>
      </p:sp>
    </p:spTree>
    <p:extLst>
      <p:ext uri="{BB962C8B-B14F-4D97-AF65-F5344CB8AC3E}">
        <p14:creationId xmlns:p14="http://schemas.microsoft.com/office/powerpoint/2010/main" val="2618930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Tillidsbaseret system – ingen embedseksamen, stor tillid til at uddannelseslæger kan vurderes på arbejdet mens de arbejder</a:t>
            </a:r>
          </a:p>
          <a:p>
            <a:endParaRPr lang="da-DK" dirty="0"/>
          </a:p>
          <a:p>
            <a:endParaRPr lang="da-DK" dirty="0"/>
          </a:p>
          <a:p>
            <a:r>
              <a:rPr lang="da-DK" dirty="0"/>
              <a:t>Work-based</a:t>
            </a:r>
          </a:p>
          <a:p>
            <a:r>
              <a:rPr lang="da-DK" dirty="0" err="1"/>
              <a:t>Eksperiential</a:t>
            </a:r>
            <a:r>
              <a:rPr lang="da-DK" dirty="0"/>
              <a:t> learning – Kolbs cyklus af læring – en meget individuel tilgang hvor individet lære via erfaring og reflektion - med efterfølgende nye ”eksperimenter” der igen giver nye erfaringer som bruges til reflektion og planlægning af nye ”eksperimenter”. </a:t>
            </a:r>
          </a:p>
          <a:p>
            <a:r>
              <a:rPr lang="da-DK" dirty="0" err="1"/>
              <a:t>Adult</a:t>
            </a:r>
            <a:r>
              <a:rPr lang="da-DK" dirty="0"/>
              <a:t> learning - </a:t>
            </a:r>
            <a:r>
              <a:rPr lang="da-DK" dirty="0" err="1"/>
              <a:t>Knowles</a:t>
            </a:r>
            <a:r>
              <a:rPr lang="da-DK" dirty="0"/>
              <a:t> beskriver hvordan den voksne i højere grad har en </a:t>
            </a:r>
            <a:r>
              <a:rPr lang="da-DK" dirty="0" err="1"/>
              <a:t>self-directed</a:t>
            </a:r>
            <a:r>
              <a:rPr lang="da-DK" dirty="0"/>
              <a:t>  vej ind i læring. Helt så nemt er det dog ikke. Det at kunne navigere og planlægge og styre sin læring kræver øvelse. Man er i langt større grad blevet bevidst om at vi alle indgår i livs lang læring og at dette beror på flere </a:t>
            </a:r>
            <a:r>
              <a:rPr lang="da-DK" dirty="0" err="1"/>
              <a:t>cykli</a:t>
            </a:r>
            <a:r>
              <a:rPr lang="da-DK" dirty="0"/>
              <a:t> alt efter hvor vi er arbejdsmæssigt – fagligt mm. </a:t>
            </a:r>
          </a:p>
          <a:p>
            <a:r>
              <a:rPr lang="da-DK" dirty="0"/>
              <a:t>Noget af det vi kan tage med fra </a:t>
            </a:r>
            <a:r>
              <a:rPr lang="da-DK" dirty="0" err="1"/>
              <a:t>Knowles</a:t>
            </a:r>
            <a:r>
              <a:rPr lang="da-DK" dirty="0"/>
              <a:t> teorier er at voksne i højere grad har brug for at læring lader dem bruge tidligere erfaringer – er relevant for der nuværende situation – er baseret på problemer og ikke blot på et tema. FORMÅL!</a:t>
            </a:r>
          </a:p>
          <a:p>
            <a:endParaRPr lang="da-DK" dirty="0"/>
          </a:p>
          <a:p>
            <a:r>
              <a:rPr lang="da-DK" dirty="0"/>
              <a:t>Social learning </a:t>
            </a:r>
            <a:r>
              <a:rPr lang="da-DK" dirty="0" err="1"/>
              <a:t>theory</a:t>
            </a:r>
            <a:r>
              <a:rPr lang="da-DK" dirty="0"/>
              <a:t>  - har bragt os videre i vores forståelse af læring i den kliniske </a:t>
            </a:r>
            <a:r>
              <a:rPr lang="da-DK" dirty="0" err="1"/>
              <a:t>setting</a:t>
            </a:r>
            <a:r>
              <a:rPr lang="da-DK" dirty="0"/>
              <a:t>. Her rykker vi os væk fra individ fortælling om læring og hen mod en forståelse af at læring også er en social proces, påvirket af interaktioner mellem et lærende subjekt og dets kollegaer, patienter og generelle læringsmiljø. Erfaring er nødvendig med ikke sufficient for at lave </a:t>
            </a:r>
            <a:r>
              <a:rPr lang="da-DK" dirty="0" err="1"/>
              <a:t>meaning</a:t>
            </a:r>
            <a:r>
              <a:rPr lang="da-DK" dirty="0"/>
              <a:t>/læring.</a:t>
            </a:r>
          </a:p>
          <a:p>
            <a:r>
              <a:rPr lang="da-DK" dirty="0"/>
              <a:t>Ligeledes at for at sikre at den refleksive proces også adaptere og nuancere erfaringerne er der behov for støtte fra en mere erfaren. </a:t>
            </a:r>
          </a:p>
          <a:p>
            <a:endParaRPr lang="da-DK" dirty="0"/>
          </a:p>
          <a:p>
            <a:r>
              <a:rPr lang="da-DK" dirty="0"/>
              <a:t>Behov for støtte(</a:t>
            </a:r>
            <a:r>
              <a:rPr lang="da-DK" dirty="0" err="1"/>
              <a:t>scaffolding</a:t>
            </a:r>
            <a:r>
              <a:rPr lang="da-DK" dirty="0"/>
              <a:t>)  - identificere behov og trække sig stille og roligt – hvor den uddannelsessøgende mere og mere tager over selv.</a:t>
            </a:r>
          </a:p>
          <a:p>
            <a:endParaRPr lang="da-DK" dirty="0"/>
          </a:p>
          <a:p>
            <a:endParaRPr lang="da-DK" dirty="0"/>
          </a:p>
          <a:p>
            <a:endParaRPr lang="da-DK" dirty="0"/>
          </a:p>
          <a:p>
            <a:endParaRPr lang="da-DK" dirty="0"/>
          </a:p>
          <a:p>
            <a:endParaRPr lang="da-DK" dirty="0"/>
          </a:p>
          <a:p>
            <a:endParaRPr lang="da-DK" dirty="0"/>
          </a:p>
          <a:p>
            <a:endParaRPr lang="da-DK" dirty="0"/>
          </a:p>
          <a:p>
            <a:endParaRPr lang="da-DK" dirty="0"/>
          </a:p>
        </p:txBody>
      </p:sp>
      <p:sp>
        <p:nvSpPr>
          <p:cNvPr id="4" name="Pladsholder til slidenummer 3"/>
          <p:cNvSpPr>
            <a:spLocks noGrp="1"/>
          </p:cNvSpPr>
          <p:nvPr>
            <p:ph type="sldNum" sz="quarter" idx="5"/>
          </p:nvPr>
        </p:nvSpPr>
        <p:spPr/>
        <p:txBody>
          <a:bodyPr/>
          <a:lstStyle/>
          <a:p>
            <a:fld id="{D765DC61-8134-4E8E-9913-25A67EAAD206}" type="slidenum">
              <a:rPr lang="da-DK" smtClean="0"/>
              <a:t>2</a:t>
            </a:fld>
            <a:endParaRPr lang="da-DK"/>
          </a:p>
        </p:txBody>
      </p:sp>
    </p:spTree>
    <p:extLst>
      <p:ext uri="{BB962C8B-B14F-4D97-AF65-F5344CB8AC3E}">
        <p14:creationId xmlns:p14="http://schemas.microsoft.com/office/powerpoint/2010/main" val="4005210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en-US" b="0" i="1" dirty="0">
                <a:solidFill>
                  <a:srgbClr val="222222"/>
                </a:solidFill>
                <a:effectLst/>
                <a:latin typeface="Merriweather" panose="020B0604020202020204" pitchFamily="2" charset="0"/>
              </a:rPr>
              <a:t>Silent generation (</a:t>
            </a:r>
            <a:r>
              <a:rPr lang="en-US" b="0" i="1" dirty="0" err="1">
                <a:solidFill>
                  <a:srgbClr val="222222"/>
                </a:solidFill>
                <a:effectLst/>
                <a:latin typeface="Merriweather" panose="020B0604020202020204" pitchFamily="2" charset="0"/>
              </a:rPr>
              <a:t>født</a:t>
            </a:r>
            <a:r>
              <a:rPr lang="en-US" b="0" i="1" dirty="0">
                <a:solidFill>
                  <a:srgbClr val="222222"/>
                </a:solidFill>
                <a:effectLst/>
                <a:latin typeface="Merriweather" panose="020B0604020202020204" pitchFamily="2" charset="0"/>
              </a:rPr>
              <a:t> I </a:t>
            </a:r>
            <a:r>
              <a:rPr lang="en-US" b="0" i="1" dirty="0" err="1">
                <a:solidFill>
                  <a:srgbClr val="222222"/>
                </a:solidFill>
                <a:effectLst/>
                <a:latin typeface="Merriweather" panose="020B0604020202020204" pitchFamily="2" charset="0"/>
              </a:rPr>
              <a:t>krigsårene</a:t>
            </a:r>
            <a:r>
              <a:rPr lang="en-US" b="0" i="1" dirty="0">
                <a:solidFill>
                  <a:srgbClr val="222222"/>
                </a:solidFill>
                <a:effectLst/>
                <a:latin typeface="Merriweather" panose="020B0604020202020204" pitchFamily="2" charset="0"/>
              </a:rPr>
              <a:t>)</a:t>
            </a:r>
          </a:p>
          <a:p>
            <a:r>
              <a:rPr lang="en-US" b="0" i="1" dirty="0">
                <a:solidFill>
                  <a:srgbClr val="222222"/>
                </a:solidFill>
                <a:effectLst/>
                <a:latin typeface="Merriweather" panose="020B0604020202020204" pitchFamily="2" charset="0"/>
              </a:rPr>
              <a:t>Boomers (</a:t>
            </a:r>
            <a:r>
              <a:rPr lang="en-US" b="0" i="1" dirty="0" err="1">
                <a:solidFill>
                  <a:srgbClr val="222222"/>
                </a:solidFill>
                <a:effectLst/>
                <a:latin typeface="Merriweather" panose="020B0604020202020204" pitchFamily="2" charset="0"/>
              </a:rPr>
              <a:t>født</a:t>
            </a:r>
            <a:r>
              <a:rPr lang="en-US" b="0" i="1" dirty="0">
                <a:solidFill>
                  <a:srgbClr val="222222"/>
                </a:solidFill>
                <a:effectLst/>
                <a:latin typeface="Merriweather" panose="020B0604020202020204" pitchFamily="2" charset="0"/>
              </a:rPr>
              <a:t> post </a:t>
            </a:r>
            <a:r>
              <a:rPr lang="en-US" b="0" i="1" dirty="0" err="1">
                <a:solidFill>
                  <a:srgbClr val="222222"/>
                </a:solidFill>
                <a:effectLst/>
                <a:latin typeface="Merriweather" panose="020B0604020202020204" pitchFamily="2" charset="0"/>
              </a:rPr>
              <a:t>verdenskrige</a:t>
            </a:r>
            <a:r>
              <a:rPr lang="en-US" b="0" i="1" dirty="0">
                <a:solidFill>
                  <a:srgbClr val="222222"/>
                </a:solidFill>
                <a:effectLst/>
                <a:latin typeface="Merriweather" panose="020B0604020202020204" pitchFamily="2" charset="0"/>
              </a:rPr>
              <a:t> – 1964)</a:t>
            </a:r>
          </a:p>
          <a:p>
            <a:r>
              <a:rPr lang="en-US" b="0" i="1" dirty="0">
                <a:solidFill>
                  <a:srgbClr val="222222"/>
                </a:solidFill>
                <a:effectLst/>
                <a:latin typeface="Merriweather" panose="020B0604020202020204" pitchFamily="2" charset="0"/>
              </a:rPr>
              <a:t>Generations X (1965-1981)</a:t>
            </a:r>
          </a:p>
          <a:p>
            <a:r>
              <a:rPr lang="en-US" b="0" i="1" dirty="0">
                <a:solidFill>
                  <a:srgbClr val="222222"/>
                </a:solidFill>
                <a:effectLst/>
                <a:latin typeface="Merriweather" panose="020B0604020202020204" pitchFamily="2" charset="0"/>
              </a:rPr>
              <a:t>Millennials(1981-1996)</a:t>
            </a:r>
          </a:p>
          <a:p>
            <a:endParaRPr lang="en-US" b="0" i="1" dirty="0">
              <a:solidFill>
                <a:srgbClr val="222222"/>
              </a:solidFill>
              <a:effectLst/>
              <a:latin typeface="Merriweather" panose="020B0604020202020204" pitchFamily="2" charset="0"/>
            </a:endParaRPr>
          </a:p>
          <a:p>
            <a:r>
              <a:rPr lang="en-US" b="0" i="1" dirty="0">
                <a:solidFill>
                  <a:srgbClr val="222222"/>
                </a:solidFill>
                <a:effectLst/>
                <a:latin typeface="Merriweather" panose="020B0604020202020204" pitchFamily="2" charset="0"/>
              </a:rPr>
              <a:t>Generation Z (1997 -2012)</a:t>
            </a:r>
          </a:p>
          <a:p>
            <a:endParaRPr lang="en-US" b="0" i="1" dirty="0">
              <a:solidFill>
                <a:srgbClr val="222222"/>
              </a:solidFill>
              <a:effectLst/>
              <a:latin typeface="Merriweather" panose="020B0604020202020204" pitchFamily="2" charset="0"/>
            </a:endParaRPr>
          </a:p>
          <a:p>
            <a:endParaRPr lang="en-US" b="0" i="1" dirty="0">
              <a:solidFill>
                <a:srgbClr val="222222"/>
              </a:solidFill>
              <a:effectLst/>
              <a:latin typeface="Merriweather" panose="020B0604020202020204" pitchFamily="2" charset="0"/>
            </a:endParaRPr>
          </a:p>
          <a:p>
            <a:r>
              <a:rPr lang="en-US" b="0" i="1" dirty="0">
                <a:solidFill>
                  <a:srgbClr val="222222"/>
                </a:solidFill>
                <a:effectLst/>
                <a:latin typeface="Merriweather" panose="020B0604020202020204" pitchFamily="2" charset="0"/>
              </a:rPr>
              <a:t> - the answer to every problem was to work harder, no matter what the sacrifice.</a:t>
            </a:r>
          </a:p>
          <a:p>
            <a:r>
              <a:rPr lang="en-US" b="0" i="0" dirty="0" err="1">
                <a:solidFill>
                  <a:srgbClr val="222222"/>
                </a:solidFill>
                <a:effectLst/>
                <a:latin typeface="Merriweather" panose="00000500000000000000" pitchFamily="2" charset="0"/>
              </a:rPr>
              <a:t>Irsk</a:t>
            </a:r>
            <a:r>
              <a:rPr lang="en-US" b="0" i="0" dirty="0">
                <a:solidFill>
                  <a:srgbClr val="222222"/>
                </a:solidFill>
                <a:effectLst/>
                <a:latin typeface="Merriweather" panose="00000500000000000000" pitchFamily="2" charset="0"/>
              </a:rPr>
              <a:t> </a:t>
            </a:r>
            <a:r>
              <a:rPr lang="en-US" b="0" i="0" dirty="0" err="1">
                <a:solidFill>
                  <a:srgbClr val="222222"/>
                </a:solidFill>
                <a:effectLst/>
                <a:latin typeface="Merriweather" panose="00000500000000000000" pitchFamily="2" charset="0"/>
              </a:rPr>
              <a:t>studie</a:t>
            </a:r>
            <a:r>
              <a:rPr lang="en-US" b="0" i="0" dirty="0">
                <a:solidFill>
                  <a:srgbClr val="222222"/>
                </a:solidFill>
                <a:effectLst/>
                <a:latin typeface="Merriweather" panose="00000500000000000000" pitchFamily="2" charset="0"/>
              </a:rPr>
              <a:t>: trainee doctors (38%) were more likely than their consultant colleagues (24%) to show signs of burnout and were less likely to feel that they had achieved an acceptable work-life balance. While 50% of consultants surveyed felt that they had a very good or excellent quality of life, only 30–33% of trainees felt the same way (</a:t>
            </a:r>
            <a:r>
              <a:rPr lang="da-DK" b="0" i="0" dirty="0">
                <a:solidFill>
                  <a:srgbClr val="222222"/>
                </a:solidFill>
                <a:effectLst/>
                <a:latin typeface="Merriweather" panose="00000500000000000000" pitchFamily="2" charset="0"/>
              </a:rPr>
              <a:t>Hayes et al. 2017)</a:t>
            </a:r>
          </a:p>
          <a:p>
            <a:endParaRPr lang="da-DK" b="0" i="0" dirty="0">
              <a:solidFill>
                <a:srgbClr val="222222"/>
              </a:solidFill>
              <a:effectLst/>
              <a:latin typeface="Merriweather" panose="00000500000000000000" pitchFamily="2" charset="0"/>
            </a:endParaRPr>
          </a:p>
          <a:p>
            <a:endParaRPr lang="da-DK" b="0" i="0" dirty="0">
              <a:solidFill>
                <a:srgbClr val="222222"/>
              </a:solidFill>
              <a:effectLst/>
              <a:latin typeface="Merriweather" panose="00000500000000000000" pitchFamily="2" charset="0"/>
            </a:endParaRPr>
          </a:p>
          <a:p>
            <a:r>
              <a:rPr lang="en-US" b="0" i="0" dirty="0">
                <a:solidFill>
                  <a:srgbClr val="222222"/>
                </a:solidFill>
                <a:effectLst/>
                <a:latin typeface="Merriweather Sans" panose="020B0604020202020204" pitchFamily="2" charset="0"/>
              </a:rPr>
              <a:t>Humphries, N., Crowe, S. &amp; </a:t>
            </a:r>
            <a:r>
              <a:rPr lang="en-US" b="0" i="0" dirty="0" err="1">
                <a:solidFill>
                  <a:srgbClr val="222222"/>
                </a:solidFill>
                <a:effectLst/>
                <a:latin typeface="Merriweather Sans" panose="020B0604020202020204" pitchFamily="2" charset="0"/>
              </a:rPr>
              <a:t>Brugha</a:t>
            </a:r>
            <a:r>
              <a:rPr lang="en-US" b="0" i="0" dirty="0">
                <a:solidFill>
                  <a:srgbClr val="222222"/>
                </a:solidFill>
                <a:effectLst/>
                <a:latin typeface="Merriweather Sans" panose="020B0604020202020204" pitchFamily="2" charset="0"/>
              </a:rPr>
              <a:t>, R. Failing to retain a new generation of doctors: qualitative insights from a high-income country. </a:t>
            </a:r>
            <a:r>
              <a:rPr lang="en-US" b="0" i="1" dirty="0">
                <a:solidFill>
                  <a:srgbClr val="222222"/>
                </a:solidFill>
                <a:effectLst/>
                <a:latin typeface="Merriweather Sans" panose="020B0604020202020204" pitchFamily="2" charset="0"/>
              </a:rPr>
              <a:t>BMC Health Serv Res</a:t>
            </a:r>
            <a:r>
              <a:rPr lang="en-US" b="0" i="0" dirty="0">
                <a:solidFill>
                  <a:srgbClr val="222222"/>
                </a:solidFill>
                <a:effectLst/>
                <a:latin typeface="Merriweather Sans" panose="020B0604020202020204" pitchFamily="2" charset="0"/>
              </a:rPr>
              <a:t> </a:t>
            </a:r>
            <a:r>
              <a:rPr lang="en-US" b="1" i="0" dirty="0">
                <a:solidFill>
                  <a:srgbClr val="222222"/>
                </a:solidFill>
                <a:effectLst/>
                <a:latin typeface="Merriweather Sans" panose="020B0604020202020204" pitchFamily="2" charset="0"/>
              </a:rPr>
              <a:t>18</a:t>
            </a:r>
            <a:r>
              <a:rPr lang="en-US" b="0" i="0" dirty="0">
                <a:solidFill>
                  <a:srgbClr val="222222"/>
                </a:solidFill>
                <a:effectLst/>
                <a:latin typeface="Merriweather Sans" panose="020B0604020202020204" pitchFamily="2" charset="0"/>
              </a:rPr>
              <a:t>, 144 (2018). https://doi-org.mu.idm.oclc.org/10.1186/s12913-018-2927-y</a:t>
            </a:r>
            <a:endParaRPr lang="da-DK" dirty="0"/>
          </a:p>
        </p:txBody>
      </p:sp>
      <p:sp>
        <p:nvSpPr>
          <p:cNvPr id="4" name="Pladsholder til slidenummer 3"/>
          <p:cNvSpPr>
            <a:spLocks noGrp="1"/>
          </p:cNvSpPr>
          <p:nvPr>
            <p:ph type="sldNum" sz="quarter" idx="5"/>
          </p:nvPr>
        </p:nvSpPr>
        <p:spPr/>
        <p:txBody>
          <a:bodyPr/>
          <a:lstStyle/>
          <a:p>
            <a:fld id="{D765DC61-8134-4E8E-9913-25A67EAAD206}" type="slidenum">
              <a:rPr lang="da-DK" smtClean="0"/>
              <a:t>4</a:t>
            </a:fld>
            <a:endParaRPr lang="da-DK"/>
          </a:p>
        </p:txBody>
      </p:sp>
    </p:spTree>
    <p:extLst>
      <p:ext uri="{BB962C8B-B14F-4D97-AF65-F5344CB8AC3E}">
        <p14:creationId xmlns:p14="http://schemas.microsoft.com/office/powerpoint/2010/main" val="2558357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Manglende mesterlære som vejleder</a:t>
            </a:r>
          </a:p>
          <a:p>
            <a:endParaRPr lang="da-DK" dirty="0"/>
          </a:p>
          <a:p>
            <a:r>
              <a:rPr lang="da-DK" dirty="0"/>
              <a:t>Behovet for at kunne have pædagogiske egenskaber – så man kan lære fra sig og superviserer.</a:t>
            </a:r>
          </a:p>
          <a:p>
            <a:endParaRPr lang="da-DK" dirty="0"/>
          </a:p>
          <a:p>
            <a:endParaRPr lang="da-DK" dirty="0"/>
          </a:p>
          <a:p>
            <a:r>
              <a:rPr lang="da-DK" dirty="0" err="1"/>
              <a:t>Mesterlærer</a:t>
            </a:r>
            <a:r>
              <a:rPr lang="da-DK" dirty="0"/>
              <a:t> ikke længere muligt med mangel på speciallæger – Hvad så ? – hen i mod Communities of practice</a:t>
            </a:r>
          </a:p>
        </p:txBody>
      </p:sp>
      <p:sp>
        <p:nvSpPr>
          <p:cNvPr id="4" name="Pladsholder til slidenummer 3"/>
          <p:cNvSpPr>
            <a:spLocks noGrp="1"/>
          </p:cNvSpPr>
          <p:nvPr>
            <p:ph type="sldNum" sz="quarter" idx="5"/>
          </p:nvPr>
        </p:nvSpPr>
        <p:spPr/>
        <p:txBody>
          <a:bodyPr/>
          <a:lstStyle/>
          <a:p>
            <a:fld id="{D765DC61-8134-4E8E-9913-25A67EAAD206}" type="slidenum">
              <a:rPr lang="da-DK" smtClean="0"/>
              <a:t>6</a:t>
            </a:fld>
            <a:endParaRPr lang="da-DK"/>
          </a:p>
        </p:txBody>
      </p:sp>
    </p:spTree>
    <p:extLst>
      <p:ext uri="{BB962C8B-B14F-4D97-AF65-F5344CB8AC3E}">
        <p14:creationId xmlns:p14="http://schemas.microsoft.com/office/powerpoint/2010/main" val="3961995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Forbundethed mellem alle 7 lægeroller</a:t>
            </a:r>
          </a:p>
          <a:p>
            <a:endParaRPr lang="da-DK" dirty="0"/>
          </a:p>
        </p:txBody>
      </p:sp>
      <p:sp>
        <p:nvSpPr>
          <p:cNvPr id="4" name="Pladsholder til slidenummer 3"/>
          <p:cNvSpPr>
            <a:spLocks noGrp="1"/>
          </p:cNvSpPr>
          <p:nvPr>
            <p:ph type="sldNum" sz="quarter" idx="5"/>
          </p:nvPr>
        </p:nvSpPr>
        <p:spPr/>
        <p:txBody>
          <a:bodyPr/>
          <a:lstStyle/>
          <a:p>
            <a:fld id="{D765DC61-8134-4E8E-9913-25A67EAAD206}" type="slidenum">
              <a:rPr lang="da-DK" smtClean="0"/>
              <a:t>8</a:t>
            </a:fld>
            <a:endParaRPr lang="da-DK"/>
          </a:p>
        </p:txBody>
      </p:sp>
    </p:spTree>
    <p:extLst>
      <p:ext uri="{BB962C8B-B14F-4D97-AF65-F5344CB8AC3E}">
        <p14:creationId xmlns:p14="http://schemas.microsoft.com/office/powerpoint/2010/main" val="1104748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CEE37A-D8BE-FE15-93F5-A042902BC815}"/>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D6A00F57-525F-173C-8889-794DFA6D16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BC7185A3-50F3-6456-5F29-5F7CF835EDA5}"/>
              </a:ext>
            </a:extLst>
          </p:cNvPr>
          <p:cNvSpPr>
            <a:spLocks noGrp="1"/>
          </p:cNvSpPr>
          <p:nvPr>
            <p:ph type="dt" sz="half" idx="10"/>
          </p:nvPr>
        </p:nvSpPr>
        <p:spPr/>
        <p:txBody>
          <a:bodyPr/>
          <a:lstStyle/>
          <a:p>
            <a:fld id="{961B0FD7-E4C6-40DE-8C46-963A75A5B357}" type="datetimeFigureOut">
              <a:rPr lang="da-DK" smtClean="0"/>
              <a:t>22-03-2024</a:t>
            </a:fld>
            <a:endParaRPr lang="da-DK"/>
          </a:p>
        </p:txBody>
      </p:sp>
      <p:sp>
        <p:nvSpPr>
          <p:cNvPr id="5" name="Pladsholder til sidefod 4">
            <a:extLst>
              <a:ext uri="{FF2B5EF4-FFF2-40B4-BE49-F238E27FC236}">
                <a16:creationId xmlns:a16="http://schemas.microsoft.com/office/drawing/2014/main" id="{1357010F-AF4D-74BE-5374-A696EB7A8CD7}"/>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4F53EAA-E1F2-5639-82DA-6B9D0FFC316C}"/>
              </a:ext>
            </a:extLst>
          </p:cNvPr>
          <p:cNvSpPr>
            <a:spLocks noGrp="1"/>
          </p:cNvSpPr>
          <p:nvPr>
            <p:ph type="sldNum" sz="quarter" idx="12"/>
          </p:nvPr>
        </p:nvSpPr>
        <p:spPr/>
        <p:txBody>
          <a:bodyPr/>
          <a:lstStyle/>
          <a:p>
            <a:fld id="{05E30195-F92F-44DC-A43C-279E9D9025C0}" type="slidenum">
              <a:rPr lang="da-DK" smtClean="0"/>
              <a:t>‹nr.›</a:t>
            </a:fld>
            <a:endParaRPr lang="da-DK"/>
          </a:p>
        </p:txBody>
      </p:sp>
    </p:spTree>
    <p:extLst>
      <p:ext uri="{BB962C8B-B14F-4D97-AF65-F5344CB8AC3E}">
        <p14:creationId xmlns:p14="http://schemas.microsoft.com/office/powerpoint/2010/main" val="2819428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178781-8854-1031-DD4D-4E7E834A36E8}"/>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FAD6BE1E-DB9F-4423-51D6-8966D56317D3}"/>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8BF249FC-4033-FB12-EB11-C21EC9D84143}"/>
              </a:ext>
            </a:extLst>
          </p:cNvPr>
          <p:cNvSpPr>
            <a:spLocks noGrp="1"/>
          </p:cNvSpPr>
          <p:nvPr>
            <p:ph type="dt" sz="half" idx="10"/>
          </p:nvPr>
        </p:nvSpPr>
        <p:spPr/>
        <p:txBody>
          <a:bodyPr/>
          <a:lstStyle/>
          <a:p>
            <a:fld id="{961B0FD7-E4C6-40DE-8C46-963A75A5B357}" type="datetimeFigureOut">
              <a:rPr lang="da-DK" smtClean="0"/>
              <a:t>22-03-2024</a:t>
            </a:fld>
            <a:endParaRPr lang="da-DK"/>
          </a:p>
        </p:txBody>
      </p:sp>
      <p:sp>
        <p:nvSpPr>
          <p:cNvPr id="5" name="Pladsholder til sidefod 4">
            <a:extLst>
              <a:ext uri="{FF2B5EF4-FFF2-40B4-BE49-F238E27FC236}">
                <a16:creationId xmlns:a16="http://schemas.microsoft.com/office/drawing/2014/main" id="{92DD8785-95F2-C256-9278-2B73C0D6F453}"/>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2EB8B899-7C9D-2859-5DD4-F7DA6C686D3C}"/>
              </a:ext>
            </a:extLst>
          </p:cNvPr>
          <p:cNvSpPr>
            <a:spLocks noGrp="1"/>
          </p:cNvSpPr>
          <p:nvPr>
            <p:ph type="sldNum" sz="quarter" idx="12"/>
          </p:nvPr>
        </p:nvSpPr>
        <p:spPr/>
        <p:txBody>
          <a:bodyPr/>
          <a:lstStyle/>
          <a:p>
            <a:fld id="{05E30195-F92F-44DC-A43C-279E9D9025C0}" type="slidenum">
              <a:rPr lang="da-DK" smtClean="0"/>
              <a:t>‹nr.›</a:t>
            </a:fld>
            <a:endParaRPr lang="da-DK"/>
          </a:p>
        </p:txBody>
      </p:sp>
    </p:spTree>
    <p:extLst>
      <p:ext uri="{BB962C8B-B14F-4D97-AF65-F5344CB8AC3E}">
        <p14:creationId xmlns:p14="http://schemas.microsoft.com/office/powerpoint/2010/main" val="849294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2862EA58-7C54-42B4-B632-378371826210}"/>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F59CDD5D-63C8-06DA-BCCF-82B213766C62}"/>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26D6BF6E-8FBC-A4D7-5F62-BF3516C497E9}"/>
              </a:ext>
            </a:extLst>
          </p:cNvPr>
          <p:cNvSpPr>
            <a:spLocks noGrp="1"/>
          </p:cNvSpPr>
          <p:nvPr>
            <p:ph type="dt" sz="half" idx="10"/>
          </p:nvPr>
        </p:nvSpPr>
        <p:spPr/>
        <p:txBody>
          <a:bodyPr/>
          <a:lstStyle/>
          <a:p>
            <a:fld id="{961B0FD7-E4C6-40DE-8C46-963A75A5B357}" type="datetimeFigureOut">
              <a:rPr lang="da-DK" smtClean="0"/>
              <a:t>22-03-2024</a:t>
            </a:fld>
            <a:endParaRPr lang="da-DK"/>
          </a:p>
        </p:txBody>
      </p:sp>
      <p:sp>
        <p:nvSpPr>
          <p:cNvPr id="5" name="Pladsholder til sidefod 4">
            <a:extLst>
              <a:ext uri="{FF2B5EF4-FFF2-40B4-BE49-F238E27FC236}">
                <a16:creationId xmlns:a16="http://schemas.microsoft.com/office/drawing/2014/main" id="{7A6F913B-81C5-699B-798E-C5B9AA9BB963}"/>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28C90FC1-DF43-3597-CCB4-BB97F7274669}"/>
              </a:ext>
            </a:extLst>
          </p:cNvPr>
          <p:cNvSpPr>
            <a:spLocks noGrp="1"/>
          </p:cNvSpPr>
          <p:nvPr>
            <p:ph type="sldNum" sz="quarter" idx="12"/>
          </p:nvPr>
        </p:nvSpPr>
        <p:spPr/>
        <p:txBody>
          <a:bodyPr/>
          <a:lstStyle/>
          <a:p>
            <a:fld id="{05E30195-F92F-44DC-A43C-279E9D9025C0}" type="slidenum">
              <a:rPr lang="da-DK" smtClean="0"/>
              <a:t>‹nr.›</a:t>
            </a:fld>
            <a:endParaRPr lang="da-DK"/>
          </a:p>
        </p:txBody>
      </p:sp>
    </p:spTree>
    <p:extLst>
      <p:ext uri="{BB962C8B-B14F-4D97-AF65-F5344CB8AC3E}">
        <p14:creationId xmlns:p14="http://schemas.microsoft.com/office/powerpoint/2010/main" val="1857508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E2DD59-DD6D-CC46-B0F3-E37E7B04FB92}"/>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10AE20DC-028F-18FD-83B8-CC00DA843312}"/>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576C8A76-71F5-BF5D-71B9-D51F10A9409F}"/>
              </a:ext>
            </a:extLst>
          </p:cNvPr>
          <p:cNvSpPr>
            <a:spLocks noGrp="1"/>
          </p:cNvSpPr>
          <p:nvPr>
            <p:ph type="dt" sz="half" idx="10"/>
          </p:nvPr>
        </p:nvSpPr>
        <p:spPr/>
        <p:txBody>
          <a:bodyPr/>
          <a:lstStyle/>
          <a:p>
            <a:fld id="{961B0FD7-E4C6-40DE-8C46-963A75A5B357}" type="datetimeFigureOut">
              <a:rPr lang="da-DK" smtClean="0"/>
              <a:t>22-03-2024</a:t>
            </a:fld>
            <a:endParaRPr lang="da-DK"/>
          </a:p>
        </p:txBody>
      </p:sp>
      <p:sp>
        <p:nvSpPr>
          <p:cNvPr id="5" name="Pladsholder til sidefod 4">
            <a:extLst>
              <a:ext uri="{FF2B5EF4-FFF2-40B4-BE49-F238E27FC236}">
                <a16:creationId xmlns:a16="http://schemas.microsoft.com/office/drawing/2014/main" id="{3879F530-8221-1D20-6203-8019F4B548E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94D8040B-5FC4-82E0-41E2-D32048D96B14}"/>
              </a:ext>
            </a:extLst>
          </p:cNvPr>
          <p:cNvSpPr>
            <a:spLocks noGrp="1"/>
          </p:cNvSpPr>
          <p:nvPr>
            <p:ph type="sldNum" sz="quarter" idx="12"/>
          </p:nvPr>
        </p:nvSpPr>
        <p:spPr/>
        <p:txBody>
          <a:bodyPr/>
          <a:lstStyle/>
          <a:p>
            <a:fld id="{05E30195-F92F-44DC-A43C-279E9D9025C0}" type="slidenum">
              <a:rPr lang="da-DK" smtClean="0"/>
              <a:t>‹nr.›</a:t>
            </a:fld>
            <a:endParaRPr lang="da-DK"/>
          </a:p>
        </p:txBody>
      </p:sp>
    </p:spTree>
    <p:extLst>
      <p:ext uri="{BB962C8B-B14F-4D97-AF65-F5344CB8AC3E}">
        <p14:creationId xmlns:p14="http://schemas.microsoft.com/office/powerpoint/2010/main" val="3282019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8FA980-0381-B206-7197-C89D6202412A}"/>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DEC1DCF8-26E8-9ED7-6B59-0CC2A67E30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AA2778B0-F14D-426B-3441-9519485BF5A5}"/>
              </a:ext>
            </a:extLst>
          </p:cNvPr>
          <p:cNvSpPr>
            <a:spLocks noGrp="1"/>
          </p:cNvSpPr>
          <p:nvPr>
            <p:ph type="dt" sz="half" idx="10"/>
          </p:nvPr>
        </p:nvSpPr>
        <p:spPr/>
        <p:txBody>
          <a:bodyPr/>
          <a:lstStyle/>
          <a:p>
            <a:fld id="{961B0FD7-E4C6-40DE-8C46-963A75A5B357}" type="datetimeFigureOut">
              <a:rPr lang="da-DK" smtClean="0"/>
              <a:t>22-03-2024</a:t>
            </a:fld>
            <a:endParaRPr lang="da-DK"/>
          </a:p>
        </p:txBody>
      </p:sp>
      <p:sp>
        <p:nvSpPr>
          <p:cNvPr id="5" name="Pladsholder til sidefod 4">
            <a:extLst>
              <a:ext uri="{FF2B5EF4-FFF2-40B4-BE49-F238E27FC236}">
                <a16:creationId xmlns:a16="http://schemas.microsoft.com/office/drawing/2014/main" id="{EC51506B-FC86-C544-C15B-15DB59C6683F}"/>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5FB28BF-047F-936F-79D9-E7CDA445336B}"/>
              </a:ext>
            </a:extLst>
          </p:cNvPr>
          <p:cNvSpPr>
            <a:spLocks noGrp="1"/>
          </p:cNvSpPr>
          <p:nvPr>
            <p:ph type="sldNum" sz="quarter" idx="12"/>
          </p:nvPr>
        </p:nvSpPr>
        <p:spPr/>
        <p:txBody>
          <a:bodyPr/>
          <a:lstStyle/>
          <a:p>
            <a:fld id="{05E30195-F92F-44DC-A43C-279E9D9025C0}" type="slidenum">
              <a:rPr lang="da-DK" smtClean="0"/>
              <a:t>‹nr.›</a:t>
            </a:fld>
            <a:endParaRPr lang="da-DK"/>
          </a:p>
        </p:txBody>
      </p:sp>
    </p:spTree>
    <p:extLst>
      <p:ext uri="{BB962C8B-B14F-4D97-AF65-F5344CB8AC3E}">
        <p14:creationId xmlns:p14="http://schemas.microsoft.com/office/powerpoint/2010/main" val="1293169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B6AC32-A3AC-FC30-5840-6881284EF898}"/>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C10C6C61-6F4A-4C58-20BF-859590342921}"/>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B5DBBDD5-4A58-F549-329E-31FCE799951B}"/>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939F4454-6961-2238-419B-52DC5AE50C05}"/>
              </a:ext>
            </a:extLst>
          </p:cNvPr>
          <p:cNvSpPr>
            <a:spLocks noGrp="1"/>
          </p:cNvSpPr>
          <p:nvPr>
            <p:ph type="dt" sz="half" idx="10"/>
          </p:nvPr>
        </p:nvSpPr>
        <p:spPr/>
        <p:txBody>
          <a:bodyPr/>
          <a:lstStyle/>
          <a:p>
            <a:fld id="{961B0FD7-E4C6-40DE-8C46-963A75A5B357}" type="datetimeFigureOut">
              <a:rPr lang="da-DK" smtClean="0"/>
              <a:t>22-03-2024</a:t>
            </a:fld>
            <a:endParaRPr lang="da-DK"/>
          </a:p>
        </p:txBody>
      </p:sp>
      <p:sp>
        <p:nvSpPr>
          <p:cNvPr id="6" name="Pladsholder til sidefod 5">
            <a:extLst>
              <a:ext uri="{FF2B5EF4-FFF2-40B4-BE49-F238E27FC236}">
                <a16:creationId xmlns:a16="http://schemas.microsoft.com/office/drawing/2014/main" id="{B1C3E382-D5DB-9D65-C397-7436902F967F}"/>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B8ADE668-023E-8694-4704-6772ADEFB2E1}"/>
              </a:ext>
            </a:extLst>
          </p:cNvPr>
          <p:cNvSpPr>
            <a:spLocks noGrp="1"/>
          </p:cNvSpPr>
          <p:nvPr>
            <p:ph type="sldNum" sz="quarter" idx="12"/>
          </p:nvPr>
        </p:nvSpPr>
        <p:spPr/>
        <p:txBody>
          <a:bodyPr/>
          <a:lstStyle/>
          <a:p>
            <a:fld id="{05E30195-F92F-44DC-A43C-279E9D9025C0}" type="slidenum">
              <a:rPr lang="da-DK" smtClean="0"/>
              <a:t>‹nr.›</a:t>
            </a:fld>
            <a:endParaRPr lang="da-DK"/>
          </a:p>
        </p:txBody>
      </p:sp>
    </p:spTree>
    <p:extLst>
      <p:ext uri="{BB962C8B-B14F-4D97-AF65-F5344CB8AC3E}">
        <p14:creationId xmlns:p14="http://schemas.microsoft.com/office/powerpoint/2010/main" val="103162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60A8C7-3D06-18E2-8953-094D64ACF324}"/>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D4BF815C-7ADD-63E5-DC74-952A2C73F9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BA3C0337-44B1-0E06-339E-E2C51147B208}"/>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E0673255-E1FC-20E1-627F-7FD64750E8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0CC746FD-EE40-923D-8C17-FFF9E950BDCC}"/>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0011C879-77FE-529B-9A00-BD832489918D}"/>
              </a:ext>
            </a:extLst>
          </p:cNvPr>
          <p:cNvSpPr>
            <a:spLocks noGrp="1"/>
          </p:cNvSpPr>
          <p:nvPr>
            <p:ph type="dt" sz="half" idx="10"/>
          </p:nvPr>
        </p:nvSpPr>
        <p:spPr/>
        <p:txBody>
          <a:bodyPr/>
          <a:lstStyle/>
          <a:p>
            <a:fld id="{961B0FD7-E4C6-40DE-8C46-963A75A5B357}" type="datetimeFigureOut">
              <a:rPr lang="da-DK" smtClean="0"/>
              <a:t>22-03-2024</a:t>
            </a:fld>
            <a:endParaRPr lang="da-DK"/>
          </a:p>
        </p:txBody>
      </p:sp>
      <p:sp>
        <p:nvSpPr>
          <p:cNvPr id="8" name="Pladsholder til sidefod 7">
            <a:extLst>
              <a:ext uri="{FF2B5EF4-FFF2-40B4-BE49-F238E27FC236}">
                <a16:creationId xmlns:a16="http://schemas.microsoft.com/office/drawing/2014/main" id="{7A45275B-CC3A-783B-791D-D24585E71BD0}"/>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E709C31A-F3A0-1217-A03E-DEC2802EFC0E}"/>
              </a:ext>
            </a:extLst>
          </p:cNvPr>
          <p:cNvSpPr>
            <a:spLocks noGrp="1"/>
          </p:cNvSpPr>
          <p:nvPr>
            <p:ph type="sldNum" sz="quarter" idx="12"/>
          </p:nvPr>
        </p:nvSpPr>
        <p:spPr/>
        <p:txBody>
          <a:bodyPr/>
          <a:lstStyle/>
          <a:p>
            <a:fld id="{05E30195-F92F-44DC-A43C-279E9D9025C0}" type="slidenum">
              <a:rPr lang="da-DK" smtClean="0"/>
              <a:t>‹nr.›</a:t>
            </a:fld>
            <a:endParaRPr lang="da-DK"/>
          </a:p>
        </p:txBody>
      </p:sp>
    </p:spTree>
    <p:extLst>
      <p:ext uri="{BB962C8B-B14F-4D97-AF65-F5344CB8AC3E}">
        <p14:creationId xmlns:p14="http://schemas.microsoft.com/office/powerpoint/2010/main" val="3451564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73814D-DBF0-A109-F395-09FC352A83E6}"/>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79D3042B-A83F-C159-EE13-54B331316B45}"/>
              </a:ext>
            </a:extLst>
          </p:cNvPr>
          <p:cNvSpPr>
            <a:spLocks noGrp="1"/>
          </p:cNvSpPr>
          <p:nvPr>
            <p:ph type="dt" sz="half" idx="10"/>
          </p:nvPr>
        </p:nvSpPr>
        <p:spPr/>
        <p:txBody>
          <a:bodyPr/>
          <a:lstStyle/>
          <a:p>
            <a:fld id="{961B0FD7-E4C6-40DE-8C46-963A75A5B357}" type="datetimeFigureOut">
              <a:rPr lang="da-DK" smtClean="0"/>
              <a:t>22-03-2024</a:t>
            </a:fld>
            <a:endParaRPr lang="da-DK"/>
          </a:p>
        </p:txBody>
      </p:sp>
      <p:sp>
        <p:nvSpPr>
          <p:cNvPr id="4" name="Pladsholder til sidefod 3">
            <a:extLst>
              <a:ext uri="{FF2B5EF4-FFF2-40B4-BE49-F238E27FC236}">
                <a16:creationId xmlns:a16="http://schemas.microsoft.com/office/drawing/2014/main" id="{0528CC38-A028-FD7A-74DC-7A885507F4F3}"/>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C6E1B213-A828-E042-8535-0B40D2BC206D}"/>
              </a:ext>
            </a:extLst>
          </p:cNvPr>
          <p:cNvSpPr>
            <a:spLocks noGrp="1"/>
          </p:cNvSpPr>
          <p:nvPr>
            <p:ph type="sldNum" sz="quarter" idx="12"/>
          </p:nvPr>
        </p:nvSpPr>
        <p:spPr/>
        <p:txBody>
          <a:bodyPr/>
          <a:lstStyle/>
          <a:p>
            <a:fld id="{05E30195-F92F-44DC-A43C-279E9D9025C0}" type="slidenum">
              <a:rPr lang="da-DK" smtClean="0"/>
              <a:t>‹nr.›</a:t>
            </a:fld>
            <a:endParaRPr lang="da-DK"/>
          </a:p>
        </p:txBody>
      </p:sp>
    </p:spTree>
    <p:extLst>
      <p:ext uri="{BB962C8B-B14F-4D97-AF65-F5344CB8AC3E}">
        <p14:creationId xmlns:p14="http://schemas.microsoft.com/office/powerpoint/2010/main" val="1553818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9C0713B2-08EF-E72F-CE72-F5A8B4123C86}"/>
              </a:ext>
            </a:extLst>
          </p:cNvPr>
          <p:cNvSpPr>
            <a:spLocks noGrp="1"/>
          </p:cNvSpPr>
          <p:nvPr>
            <p:ph type="dt" sz="half" idx="10"/>
          </p:nvPr>
        </p:nvSpPr>
        <p:spPr/>
        <p:txBody>
          <a:bodyPr/>
          <a:lstStyle/>
          <a:p>
            <a:fld id="{961B0FD7-E4C6-40DE-8C46-963A75A5B357}" type="datetimeFigureOut">
              <a:rPr lang="da-DK" smtClean="0"/>
              <a:t>22-03-2024</a:t>
            </a:fld>
            <a:endParaRPr lang="da-DK"/>
          </a:p>
        </p:txBody>
      </p:sp>
      <p:sp>
        <p:nvSpPr>
          <p:cNvPr id="3" name="Pladsholder til sidefod 2">
            <a:extLst>
              <a:ext uri="{FF2B5EF4-FFF2-40B4-BE49-F238E27FC236}">
                <a16:creationId xmlns:a16="http://schemas.microsoft.com/office/drawing/2014/main" id="{22C852CA-1DC7-B83E-76A7-BFC5B23E6C8A}"/>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A70BB338-ADBD-CD88-AA8C-2C7B98F8EB80}"/>
              </a:ext>
            </a:extLst>
          </p:cNvPr>
          <p:cNvSpPr>
            <a:spLocks noGrp="1"/>
          </p:cNvSpPr>
          <p:nvPr>
            <p:ph type="sldNum" sz="quarter" idx="12"/>
          </p:nvPr>
        </p:nvSpPr>
        <p:spPr/>
        <p:txBody>
          <a:bodyPr/>
          <a:lstStyle/>
          <a:p>
            <a:fld id="{05E30195-F92F-44DC-A43C-279E9D9025C0}" type="slidenum">
              <a:rPr lang="da-DK" smtClean="0"/>
              <a:t>‹nr.›</a:t>
            </a:fld>
            <a:endParaRPr lang="da-DK"/>
          </a:p>
        </p:txBody>
      </p:sp>
    </p:spTree>
    <p:extLst>
      <p:ext uri="{BB962C8B-B14F-4D97-AF65-F5344CB8AC3E}">
        <p14:creationId xmlns:p14="http://schemas.microsoft.com/office/powerpoint/2010/main" val="3903432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6EC4B8-44DC-B5CB-E2AF-EF51DFCA83A3}"/>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15B789D4-9E20-BDF5-6E15-790BCB1724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9F526080-4696-3D9E-A421-0A1BF1540D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F3A56C62-6206-130C-679E-4C566E5DD936}"/>
              </a:ext>
            </a:extLst>
          </p:cNvPr>
          <p:cNvSpPr>
            <a:spLocks noGrp="1"/>
          </p:cNvSpPr>
          <p:nvPr>
            <p:ph type="dt" sz="half" idx="10"/>
          </p:nvPr>
        </p:nvSpPr>
        <p:spPr/>
        <p:txBody>
          <a:bodyPr/>
          <a:lstStyle/>
          <a:p>
            <a:fld id="{961B0FD7-E4C6-40DE-8C46-963A75A5B357}" type="datetimeFigureOut">
              <a:rPr lang="da-DK" smtClean="0"/>
              <a:t>22-03-2024</a:t>
            </a:fld>
            <a:endParaRPr lang="da-DK"/>
          </a:p>
        </p:txBody>
      </p:sp>
      <p:sp>
        <p:nvSpPr>
          <p:cNvPr id="6" name="Pladsholder til sidefod 5">
            <a:extLst>
              <a:ext uri="{FF2B5EF4-FFF2-40B4-BE49-F238E27FC236}">
                <a16:creationId xmlns:a16="http://schemas.microsoft.com/office/drawing/2014/main" id="{D8A37ECC-6C03-38BF-F89F-76DAA32522D6}"/>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0A18919C-E5A6-45D6-A0D1-E88049B15D2B}"/>
              </a:ext>
            </a:extLst>
          </p:cNvPr>
          <p:cNvSpPr>
            <a:spLocks noGrp="1"/>
          </p:cNvSpPr>
          <p:nvPr>
            <p:ph type="sldNum" sz="quarter" idx="12"/>
          </p:nvPr>
        </p:nvSpPr>
        <p:spPr/>
        <p:txBody>
          <a:bodyPr/>
          <a:lstStyle/>
          <a:p>
            <a:fld id="{05E30195-F92F-44DC-A43C-279E9D9025C0}" type="slidenum">
              <a:rPr lang="da-DK" smtClean="0"/>
              <a:t>‹nr.›</a:t>
            </a:fld>
            <a:endParaRPr lang="da-DK"/>
          </a:p>
        </p:txBody>
      </p:sp>
    </p:spTree>
    <p:extLst>
      <p:ext uri="{BB962C8B-B14F-4D97-AF65-F5344CB8AC3E}">
        <p14:creationId xmlns:p14="http://schemas.microsoft.com/office/powerpoint/2010/main" val="2523110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56DCAF-7A07-B668-ED91-53736704B59C}"/>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641859E3-EDB2-D5CB-FC68-94BF455480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2EC39BE0-1682-DC19-F98C-CA229B0B3D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112BD213-DBA2-592E-72C2-2A26A4277CC7}"/>
              </a:ext>
            </a:extLst>
          </p:cNvPr>
          <p:cNvSpPr>
            <a:spLocks noGrp="1"/>
          </p:cNvSpPr>
          <p:nvPr>
            <p:ph type="dt" sz="half" idx="10"/>
          </p:nvPr>
        </p:nvSpPr>
        <p:spPr/>
        <p:txBody>
          <a:bodyPr/>
          <a:lstStyle/>
          <a:p>
            <a:fld id="{961B0FD7-E4C6-40DE-8C46-963A75A5B357}" type="datetimeFigureOut">
              <a:rPr lang="da-DK" smtClean="0"/>
              <a:t>22-03-2024</a:t>
            </a:fld>
            <a:endParaRPr lang="da-DK"/>
          </a:p>
        </p:txBody>
      </p:sp>
      <p:sp>
        <p:nvSpPr>
          <p:cNvPr id="6" name="Pladsholder til sidefod 5">
            <a:extLst>
              <a:ext uri="{FF2B5EF4-FFF2-40B4-BE49-F238E27FC236}">
                <a16:creationId xmlns:a16="http://schemas.microsoft.com/office/drawing/2014/main" id="{D4548D70-06DD-1C61-C4A5-8B26F84283F1}"/>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B9194D49-63D4-6D10-CA75-1C6A8D6FF01B}"/>
              </a:ext>
            </a:extLst>
          </p:cNvPr>
          <p:cNvSpPr>
            <a:spLocks noGrp="1"/>
          </p:cNvSpPr>
          <p:nvPr>
            <p:ph type="sldNum" sz="quarter" idx="12"/>
          </p:nvPr>
        </p:nvSpPr>
        <p:spPr/>
        <p:txBody>
          <a:bodyPr/>
          <a:lstStyle/>
          <a:p>
            <a:fld id="{05E30195-F92F-44DC-A43C-279E9D9025C0}" type="slidenum">
              <a:rPr lang="da-DK" smtClean="0"/>
              <a:t>‹nr.›</a:t>
            </a:fld>
            <a:endParaRPr lang="da-DK"/>
          </a:p>
        </p:txBody>
      </p:sp>
    </p:spTree>
    <p:extLst>
      <p:ext uri="{BB962C8B-B14F-4D97-AF65-F5344CB8AC3E}">
        <p14:creationId xmlns:p14="http://schemas.microsoft.com/office/powerpoint/2010/main" val="3529743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8F29848F-4882-80F7-3356-83B93E09D4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B47A04A9-B8C7-46FA-BEB1-3AC6F02C21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E77A6C1-DCA2-0552-584C-DF5F5910C1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1B0FD7-E4C6-40DE-8C46-963A75A5B357}" type="datetimeFigureOut">
              <a:rPr lang="da-DK" smtClean="0"/>
              <a:t>22-03-2024</a:t>
            </a:fld>
            <a:endParaRPr lang="da-DK"/>
          </a:p>
        </p:txBody>
      </p:sp>
      <p:sp>
        <p:nvSpPr>
          <p:cNvPr id="5" name="Pladsholder til sidefod 4">
            <a:extLst>
              <a:ext uri="{FF2B5EF4-FFF2-40B4-BE49-F238E27FC236}">
                <a16:creationId xmlns:a16="http://schemas.microsoft.com/office/drawing/2014/main" id="{BEB6B5DB-8C03-47E8-A23D-944E9C5E37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E8B9F9F1-0125-3A78-6EEA-3271145B3F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E30195-F92F-44DC-A43C-279E9D9025C0}" type="slidenum">
              <a:rPr lang="da-DK" smtClean="0"/>
              <a:t>‹nr.›</a:t>
            </a:fld>
            <a:endParaRPr lang="da-DK"/>
          </a:p>
        </p:txBody>
      </p:sp>
    </p:spTree>
    <p:extLst>
      <p:ext uri="{BB962C8B-B14F-4D97-AF65-F5344CB8AC3E}">
        <p14:creationId xmlns:p14="http://schemas.microsoft.com/office/powerpoint/2010/main" val="2447495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D45EE4-C4F0-4F72-B1C6-39F596D13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7">
            <a:extLst>
              <a:ext uri="{FF2B5EF4-FFF2-40B4-BE49-F238E27FC236}">
                <a16:creationId xmlns:a16="http://schemas.microsoft.com/office/drawing/2014/main" id="{8C459BAD-4279-4A9D-B0C5-662C5F5ED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3203463" y="-2060461"/>
            <a:ext cx="5649003" cy="10651671"/>
          </a:xfrm>
          <a:custGeom>
            <a:avLst/>
            <a:gdLst>
              <a:gd name="connsiteX0" fmla="*/ 0 w 5649003"/>
              <a:gd name="connsiteY0" fmla="*/ 5325836 h 10651671"/>
              <a:gd name="connsiteX1" fmla="*/ 2824502 w 5649003"/>
              <a:gd name="connsiteY1" fmla="*/ 0 h 10651671"/>
              <a:gd name="connsiteX2" fmla="*/ 5649004 w 5649003"/>
              <a:gd name="connsiteY2" fmla="*/ 5325836 h 10651671"/>
              <a:gd name="connsiteX3" fmla="*/ 2824502 w 5649003"/>
              <a:gd name="connsiteY3" fmla="*/ 10651672 h 10651671"/>
              <a:gd name="connsiteX4" fmla="*/ 0 w 5649003"/>
              <a:gd name="connsiteY4" fmla="*/ 5325836 h 106516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49003" h="10651671" fill="none" extrusionOk="0">
                <a:moveTo>
                  <a:pt x="0" y="5325836"/>
                </a:moveTo>
                <a:cubicBezTo>
                  <a:pt x="186946" y="2320485"/>
                  <a:pt x="1438121" y="-52385"/>
                  <a:pt x="2824502" y="0"/>
                </a:cubicBezTo>
                <a:cubicBezTo>
                  <a:pt x="4703838" y="-43168"/>
                  <a:pt x="5583840" y="2369660"/>
                  <a:pt x="5649004" y="5325836"/>
                </a:cubicBezTo>
                <a:cubicBezTo>
                  <a:pt x="5518761" y="8289338"/>
                  <a:pt x="4285196" y="10894014"/>
                  <a:pt x="2824502" y="10651672"/>
                </a:cubicBezTo>
                <a:cubicBezTo>
                  <a:pt x="1536945" y="11016699"/>
                  <a:pt x="142947" y="8418643"/>
                  <a:pt x="0" y="5325836"/>
                </a:cubicBezTo>
                <a:close/>
              </a:path>
              <a:path w="5649003" h="10651671" stroke="0" extrusionOk="0">
                <a:moveTo>
                  <a:pt x="0" y="5325836"/>
                </a:moveTo>
                <a:cubicBezTo>
                  <a:pt x="-54350" y="2332108"/>
                  <a:pt x="1351726" y="167869"/>
                  <a:pt x="2824502" y="0"/>
                </a:cubicBezTo>
                <a:cubicBezTo>
                  <a:pt x="4182679" y="-143942"/>
                  <a:pt x="5672665" y="2549517"/>
                  <a:pt x="5649004" y="5325836"/>
                </a:cubicBezTo>
                <a:cubicBezTo>
                  <a:pt x="5518596" y="8280244"/>
                  <a:pt x="4081190" y="10622204"/>
                  <a:pt x="2824502" y="10651672"/>
                </a:cubicBezTo>
                <a:cubicBezTo>
                  <a:pt x="1216708" y="10537144"/>
                  <a:pt x="-100850" y="8264979"/>
                  <a:pt x="0" y="5325836"/>
                </a:cubicBezTo>
                <a:close/>
              </a:path>
            </a:pathLst>
          </a:custGeom>
          <a:solidFill>
            <a:schemeClr val="accent2"/>
          </a:solidFill>
          <a:ln w="57150">
            <a:solidFill>
              <a:schemeClr val="accent2"/>
            </a:solidFill>
            <a:extLst>
              <a:ext uri="{C807C97D-BFC1-408E-A445-0C87EB9F89A2}">
                <ask:lineSketchStyleProps xmlns:ask="http://schemas.microsoft.com/office/drawing/2018/sketchyshapes" sd="63743190">
                  <a:prstGeom prst="ellipse">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42287411-2C86-8157-0275-5EE4A39F7587}"/>
              </a:ext>
            </a:extLst>
          </p:cNvPr>
          <p:cNvSpPr>
            <a:spLocks noGrp="1"/>
          </p:cNvSpPr>
          <p:nvPr>
            <p:ph type="ctrTitle"/>
          </p:nvPr>
        </p:nvSpPr>
        <p:spPr>
          <a:xfrm>
            <a:off x="2066544" y="1911096"/>
            <a:ext cx="8055864" cy="2076651"/>
          </a:xfrm>
        </p:spPr>
        <p:txBody>
          <a:bodyPr anchor="b">
            <a:normAutofit/>
          </a:bodyPr>
          <a:lstStyle/>
          <a:p>
            <a:r>
              <a:rPr lang="da-DK" sz="6600" dirty="0">
                <a:solidFill>
                  <a:srgbClr val="FFFFFF"/>
                </a:solidFill>
              </a:rPr>
              <a:t>DPS uddannelses anno 2024</a:t>
            </a:r>
          </a:p>
        </p:txBody>
      </p:sp>
      <p:sp>
        <p:nvSpPr>
          <p:cNvPr id="3" name="Undertitel 2">
            <a:extLst>
              <a:ext uri="{FF2B5EF4-FFF2-40B4-BE49-F238E27FC236}">
                <a16:creationId xmlns:a16="http://schemas.microsoft.com/office/drawing/2014/main" id="{B834BAE4-D154-99B0-1D87-F9EC3D2C2946}"/>
              </a:ext>
            </a:extLst>
          </p:cNvPr>
          <p:cNvSpPr>
            <a:spLocks noGrp="1"/>
          </p:cNvSpPr>
          <p:nvPr>
            <p:ph type="subTitle" idx="1"/>
          </p:nvPr>
        </p:nvSpPr>
        <p:spPr>
          <a:xfrm>
            <a:off x="3290462" y="4829497"/>
            <a:ext cx="5733288" cy="932688"/>
          </a:xfrm>
        </p:spPr>
        <p:txBody>
          <a:bodyPr>
            <a:normAutofit fontScale="55000" lnSpcReduction="20000"/>
          </a:bodyPr>
          <a:lstStyle/>
          <a:p>
            <a:r>
              <a:rPr lang="da-DK" dirty="0">
                <a:solidFill>
                  <a:srgbClr val="FFFFFF"/>
                </a:solidFill>
              </a:rPr>
              <a:t>Ida Liebe Felsted, Uddannelsesansvarlig overlæge</a:t>
            </a:r>
          </a:p>
          <a:p>
            <a:r>
              <a:rPr lang="da-DK" dirty="0">
                <a:solidFill>
                  <a:srgbClr val="FFFFFF"/>
                </a:solidFill>
              </a:rPr>
              <a:t>Psykiatrisk center Amager</a:t>
            </a:r>
          </a:p>
          <a:p>
            <a:r>
              <a:rPr lang="da-DK" dirty="0">
                <a:solidFill>
                  <a:srgbClr val="FFFFFF"/>
                </a:solidFill>
              </a:rPr>
              <a:t>Signe Wegmann Düring, </a:t>
            </a:r>
            <a:r>
              <a:rPr lang="da-DK" dirty="0" err="1">
                <a:solidFill>
                  <a:srgbClr val="FFFFFF"/>
                </a:solidFill>
              </a:rPr>
              <a:t>Post-graduat</a:t>
            </a:r>
            <a:r>
              <a:rPr lang="da-DK" dirty="0">
                <a:solidFill>
                  <a:srgbClr val="FFFFFF"/>
                </a:solidFill>
              </a:rPr>
              <a:t> Klinisk Lektor uddannelsesregion Øst.</a:t>
            </a:r>
          </a:p>
        </p:txBody>
      </p:sp>
      <p:sp>
        <p:nvSpPr>
          <p:cNvPr id="12" name="sketch line">
            <a:extLst>
              <a:ext uri="{FF2B5EF4-FFF2-40B4-BE49-F238E27FC236}">
                <a16:creationId xmlns:a16="http://schemas.microsoft.com/office/drawing/2014/main" id="{0953BC39-9D68-40BE-BF3C-5C4EB782AF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173498"/>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4606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6BADB3-B42E-3E75-F050-E3FA19E1E8AF}"/>
              </a:ext>
            </a:extLst>
          </p:cNvPr>
          <p:cNvSpPr>
            <a:spLocks noGrp="1"/>
          </p:cNvSpPr>
          <p:nvPr>
            <p:ph type="title"/>
          </p:nvPr>
        </p:nvSpPr>
        <p:spPr/>
        <p:txBody>
          <a:bodyPr/>
          <a:lstStyle/>
          <a:p>
            <a:r>
              <a:rPr lang="da-DK" dirty="0"/>
              <a:t>Postgraduate uddannelse på tværs</a:t>
            </a:r>
          </a:p>
        </p:txBody>
      </p:sp>
      <p:sp>
        <p:nvSpPr>
          <p:cNvPr id="3" name="Tekstfelt 2">
            <a:extLst>
              <a:ext uri="{FF2B5EF4-FFF2-40B4-BE49-F238E27FC236}">
                <a16:creationId xmlns:a16="http://schemas.microsoft.com/office/drawing/2014/main" id="{00018A6E-E695-0F84-8CD2-8359F3492C35}"/>
              </a:ext>
            </a:extLst>
          </p:cNvPr>
          <p:cNvSpPr txBox="1"/>
          <p:nvPr/>
        </p:nvSpPr>
        <p:spPr>
          <a:xfrm>
            <a:off x="1715382" y="2144129"/>
            <a:ext cx="9294312" cy="3785652"/>
          </a:xfrm>
          <a:prstGeom prst="rect">
            <a:avLst/>
          </a:prstGeom>
          <a:noFill/>
        </p:spPr>
        <p:txBody>
          <a:bodyPr wrap="square" rtlCol="0">
            <a:spAutoFit/>
          </a:bodyPr>
          <a:lstStyle/>
          <a:p>
            <a:pPr marL="285750" indent="-285750">
              <a:buFont typeface="Arial" panose="020B0604020202020204" pitchFamily="34" charset="0"/>
              <a:buChar char="•"/>
            </a:pPr>
            <a:r>
              <a:rPr lang="da-DK" sz="2400" dirty="0"/>
              <a:t>Kompetencebaseret uddannelse – tillidsbaseret system</a:t>
            </a:r>
          </a:p>
          <a:p>
            <a:endParaRPr lang="da-DK" sz="2400" dirty="0"/>
          </a:p>
          <a:p>
            <a:pPr marL="285750" indent="-285750">
              <a:buFont typeface="Arial" panose="020B0604020202020204" pitchFamily="34" charset="0"/>
              <a:buChar char="•"/>
            </a:pPr>
            <a:r>
              <a:rPr lang="da-DK" sz="2400" dirty="0"/>
              <a:t>Erfaringsbaseret læring</a:t>
            </a:r>
          </a:p>
          <a:p>
            <a:pPr marL="285750" indent="-285750">
              <a:buFont typeface="Arial" panose="020B0604020202020204" pitchFamily="34" charset="0"/>
              <a:buChar char="•"/>
            </a:pPr>
            <a:endParaRPr lang="da-DK" sz="2400" dirty="0"/>
          </a:p>
          <a:p>
            <a:pPr marL="285750" indent="-285750">
              <a:buFont typeface="Arial" panose="020B0604020202020204" pitchFamily="34" charset="0"/>
              <a:buChar char="•"/>
            </a:pPr>
            <a:r>
              <a:rPr lang="da-DK" sz="2400" dirty="0"/>
              <a:t>Voksen læring  - mere fokus på at der er et formål</a:t>
            </a:r>
          </a:p>
          <a:p>
            <a:pPr marL="285750" indent="-285750">
              <a:buFont typeface="Arial" panose="020B0604020202020204" pitchFamily="34" charset="0"/>
              <a:buChar char="•"/>
            </a:pPr>
            <a:endParaRPr lang="da-DK" sz="2400" dirty="0"/>
          </a:p>
          <a:p>
            <a:pPr marL="285750" indent="-285750">
              <a:buFont typeface="Arial" panose="020B0604020202020204" pitchFamily="34" charset="0"/>
              <a:buChar char="•"/>
            </a:pPr>
            <a:r>
              <a:rPr lang="da-DK" sz="2400" dirty="0"/>
              <a:t>Social lærings teori</a:t>
            </a:r>
          </a:p>
          <a:p>
            <a:pPr marL="285750" indent="-285750">
              <a:buFont typeface="Arial" panose="020B0604020202020204" pitchFamily="34" charset="0"/>
              <a:buChar char="•"/>
            </a:pPr>
            <a:endParaRPr lang="da-DK" dirty="0"/>
          </a:p>
          <a:p>
            <a:pPr marL="285750" indent="-285750">
              <a:buFont typeface="Arial" panose="020B0604020202020204" pitchFamily="34" charset="0"/>
              <a:buChar char="•"/>
            </a:pPr>
            <a:endParaRPr lang="da-DK" dirty="0"/>
          </a:p>
          <a:p>
            <a:pPr marL="285750" indent="-285750">
              <a:buFont typeface="Arial" panose="020B0604020202020204" pitchFamily="34" charset="0"/>
              <a:buChar char="•"/>
            </a:pPr>
            <a:endParaRPr lang="da-DK" dirty="0"/>
          </a:p>
          <a:p>
            <a:pPr marL="285750" indent="-285750">
              <a:buFont typeface="Arial" panose="020B0604020202020204" pitchFamily="34" charset="0"/>
              <a:buChar char="•"/>
            </a:pPr>
            <a:endParaRPr lang="da-DK" dirty="0"/>
          </a:p>
        </p:txBody>
      </p:sp>
    </p:spTree>
    <p:extLst>
      <p:ext uri="{BB962C8B-B14F-4D97-AF65-F5344CB8AC3E}">
        <p14:creationId xmlns:p14="http://schemas.microsoft.com/office/powerpoint/2010/main" val="2425348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2519AE4-E7E6-AD5A-4B70-E847D79CD2E8}"/>
              </a:ext>
            </a:extLst>
          </p:cNvPr>
          <p:cNvSpPr>
            <a:spLocks noGrp="1"/>
          </p:cNvSpPr>
          <p:nvPr>
            <p:ph type="title"/>
          </p:nvPr>
        </p:nvSpPr>
        <p:spPr>
          <a:xfrm>
            <a:off x="838200" y="365125"/>
            <a:ext cx="10515600" cy="1325563"/>
          </a:xfrm>
        </p:spPr>
        <p:txBody>
          <a:bodyPr>
            <a:normAutofit/>
          </a:bodyPr>
          <a:lstStyle/>
          <a:p>
            <a:r>
              <a:rPr lang="da-DK" sz="5400"/>
              <a:t>Fremtidens sundhedsuddannelse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45FECFE3-37BB-5EE4-7ACF-CF656EB6D57E}"/>
              </a:ext>
            </a:extLst>
          </p:cNvPr>
          <p:cNvSpPr>
            <a:spLocks noGrp="1"/>
          </p:cNvSpPr>
          <p:nvPr>
            <p:ph idx="1"/>
          </p:nvPr>
        </p:nvSpPr>
        <p:spPr>
          <a:xfrm>
            <a:off x="838200" y="1929384"/>
            <a:ext cx="10515600" cy="4251960"/>
          </a:xfrm>
        </p:spPr>
        <p:txBody>
          <a:bodyPr>
            <a:normAutofit/>
          </a:bodyPr>
          <a:lstStyle/>
          <a:p>
            <a:r>
              <a:rPr lang="da-DK" sz="2200"/>
              <a:t>Hastig udvikling/ændring af behov - kapacitet</a:t>
            </a:r>
          </a:p>
          <a:p>
            <a:r>
              <a:rPr lang="da-DK" sz="2200"/>
              <a:t>Mere brobygning – </a:t>
            </a:r>
            <a:r>
              <a:rPr lang="da-DK" sz="2200" b="1"/>
              <a:t>tværsektoriel</a:t>
            </a:r>
            <a:r>
              <a:rPr lang="da-DK" sz="2200"/>
              <a:t> forståelse og samarbejde</a:t>
            </a:r>
          </a:p>
          <a:p>
            <a:r>
              <a:rPr lang="da-DK" sz="2200" b="1"/>
              <a:t>Tværfaglig</a:t>
            </a:r>
            <a:r>
              <a:rPr lang="da-DK" sz="2200"/>
              <a:t> samarbejde</a:t>
            </a:r>
          </a:p>
          <a:p>
            <a:r>
              <a:rPr lang="da-DK" sz="2200"/>
              <a:t>Det nære sundhedsvæsen </a:t>
            </a:r>
          </a:p>
          <a:p>
            <a:r>
              <a:rPr lang="da-DK" sz="2200"/>
              <a:t>Hastig </a:t>
            </a:r>
            <a:r>
              <a:rPr lang="da-DK" sz="2200" b="1"/>
              <a:t>teknologisk </a:t>
            </a:r>
            <a:r>
              <a:rPr lang="da-DK" sz="2200"/>
              <a:t>udvikling</a:t>
            </a:r>
          </a:p>
          <a:p>
            <a:r>
              <a:rPr lang="da-DK" sz="2200"/>
              <a:t>Større krav til patienter – større spredning i personlig ressourcer</a:t>
            </a:r>
          </a:p>
          <a:p>
            <a:r>
              <a:rPr lang="da-DK" sz="2200"/>
              <a:t>Større autonomi – mere pårørende sarbejde</a:t>
            </a:r>
          </a:p>
          <a:p>
            <a:r>
              <a:rPr lang="da-DK" sz="2200"/>
              <a:t>Større tilgængelighed </a:t>
            </a:r>
          </a:p>
          <a:p>
            <a:r>
              <a:rPr lang="da-DK" sz="2200"/>
              <a:t>Større krav om livslang læring – og adaptation på alle 7 lægeroller</a:t>
            </a:r>
          </a:p>
        </p:txBody>
      </p:sp>
    </p:spTree>
    <p:extLst>
      <p:ext uri="{BB962C8B-B14F-4D97-AF65-F5344CB8AC3E}">
        <p14:creationId xmlns:p14="http://schemas.microsoft.com/office/powerpoint/2010/main" val="3965252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C7F9D08-D38F-CB6C-3B27-5A1D0E24A90B}"/>
              </a:ext>
            </a:extLst>
          </p:cNvPr>
          <p:cNvSpPr>
            <a:spLocks noGrp="1"/>
          </p:cNvSpPr>
          <p:nvPr>
            <p:ph type="title"/>
          </p:nvPr>
        </p:nvSpPr>
        <p:spPr>
          <a:xfrm>
            <a:off x="838200" y="365125"/>
            <a:ext cx="10515600" cy="1325563"/>
          </a:xfrm>
        </p:spPr>
        <p:txBody>
          <a:bodyPr>
            <a:normAutofit/>
          </a:bodyPr>
          <a:lstStyle/>
          <a:p>
            <a:r>
              <a:rPr lang="da-DK" sz="5400"/>
              <a:t>Generations- kløft?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0F5AF4F1-A3B4-9387-130E-33D5E0E5A790}"/>
              </a:ext>
            </a:extLst>
          </p:cNvPr>
          <p:cNvSpPr>
            <a:spLocks noGrp="1"/>
          </p:cNvSpPr>
          <p:nvPr>
            <p:ph idx="1"/>
          </p:nvPr>
        </p:nvSpPr>
        <p:spPr>
          <a:xfrm>
            <a:off x="838200" y="1929384"/>
            <a:ext cx="10515600" cy="4251960"/>
          </a:xfrm>
        </p:spPr>
        <p:txBody>
          <a:bodyPr>
            <a:normAutofit/>
          </a:bodyPr>
          <a:lstStyle/>
          <a:p>
            <a:r>
              <a:rPr lang="da-DK" sz="2200" dirty="0"/>
              <a:t>Nuværende uddannelsen og lægerollen skabt af boomer generationen (3-4 generationer skal </a:t>
            </a:r>
            <a:r>
              <a:rPr lang="da-DK" sz="2200" dirty="0" err="1"/>
              <a:t>co</a:t>
            </a:r>
            <a:r>
              <a:rPr lang="da-DK" sz="2200" dirty="0"/>
              <a:t>-eksistere) </a:t>
            </a:r>
          </a:p>
          <a:p>
            <a:pPr marL="0" indent="0">
              <a:buNone/>
            </a:pPr>
            <a:endParaRPr lang="da-DK" sz="2200" dirty="0"/>
          </a:p>
          <a:p>
            <a:r>
              <a:rPr lang="da-DK" sz="2200" dirty="0"/>
              <a:t>Læge kultur -  læge identitet</a:t>
            </a:r>
          </a:p>
          <a:p>
            <a:pPr marL="0" indent="0">
              <a:buNone/>
            </a:pPr>
            <a:endParaRPr lang="da-DK" sz="2200" dirty="0"/>
          </a:p>
          <a:p>
            <a:r>
              <a:rPr lang="da-DK" sz="2200" dirty="0"/>
              <a:t>Ønske om fleksibilitet</a:t>
            </a:r>
          </a:p>
          <a:p>
            <a:pPr marL="0" indent="0">
              <a:buNone/>
            </a:pPr>
            <a:endParaRPr lang="da-DK" sz="2200" dirty="0"/>
          </a:p>
          <a:p>
            <a:r>
              <a:rPr lang="da-DK" sz="2200" dirty="0"/>
              <a:t>Skarpere adskilles mellem arbejde og fritid</a:t>
            </a:r>
          </a:p>
          <a:p>
            <a:endParaRPr lang="da-DK" sz="2200" dirty="0"/>
          </a:p>
          <a:p>
            <a:endParaRPr lang="da-DK" sz="2200" dirty="0"/>
          </a:p>
        </p:txBody>
      </p:sp>
    </p:spTree>
    <p:extLst>
      <p:ext uri="{BB962C8B-B14F-4D97-AF65-F5344CB8AC3E}">
        <p14:creationId xmlns:p14="http://schemas.microsoft.com/office/powerpoint/2010/main" val="3176149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7E1EE6-7816-57DF-D73D-691FFBF9F115}"/>
              </a:ext>
            </a:extLst>
          </p:cNvPr>
          <p:cNvSpPr>
            <a:spLocks noGrp="1"/>
          </p:cNvSpPr>
          <p:nvPr>
            <p:ph type="title"/>
          </p:nvPr>
        </p:nvSpPr>
        <p:spPr/>
        <p:txBody>
          <a:bodyPr/>
          <a:lstStyle/>
          <a:p>
            <a:r>
              <a:rPr lang="da-DK" dirty="0"/>
              <a:t>Hvilke træk er gennemgående for de </a:t>
            </a:r>
            <a:r>
              <a:rPr lang="da-DK" dirty="0" err="1"/>
              <a:t>generasionelle</a:t>
            </a:r>
            <a:r>
              <a:rPr lang="da-DK" dirty="0"/>
              <a:t> modsætninger?</a:t>
            </a:r>
          </a:p>
        </p:txBody>
      </p:sp>
    </p:spTree>
    <p:extLst>
      <p:ext uri="{BB962C8B-B14F-4D97-AF65-F5344CB8AC3E}">
        <p14:creationId xmlns:p14="http://schemas.microsoft.com/office/powerpoint/2010/main" val="3178845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3" name="Rectangle 1032">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44EF9FD-D087-1570-F28E-0D2B77DBE1E7}"/>
              </a:ext>
            </a:extLst>
          </p:cNvPr>
          <p:cNvSpPr>
            <a:spLocks noGrp="1"/>
          </p:cNvSpPr>
          <p:nvPr>
            <p:ph type="title"/>
          </p:nvPr>
        </p:nvSpPr>
        <p:spPr>
          <a:xfrm>
            <a:off x="572493" y="238539"/>
            <a:ext cx="11018520" cy="1434415"/>
          </a:xfrm>
        </p:spPr>
        <p:txBody>
          <a:bodyPr anchor="b">
            <a:normAutofit/>
          </a:bodyPr>
          <a:lstStyle/>
          <a:p>
            <a:r>
              <a:rPr lang="en-GB" sz="4600"/>
              <a:t>Nye krav til både daglige vejledere og hovedevejledere/UAO’er</a:t>
            </a:r>
          </a:p>
        </p:txBody>
      </p:sp>
      <p:sp>
        <p:nvSpPr>
          <p:cNvPr id="103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1C639CA6-A864-01BF-21BE-2A7464E6E106}"/>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672711" y="2719365"/>
            <a:ext cx="4818084" cy="3778392"/>
          </a:xfrm>
          <a:prstGeom prst="rect">
            <a:avLst/>
          </a:prstGeom>
          <a:noFill/>
          <a:extLst>
            <a:ext uri="{909E8E84-426E-40DD-AFC4-6F175D3DCCD1}">
              <a14:hiddenFill xmlns:a14="http://schemas.microsoft.com/office/drawing/2010/main">
                <a:solidFill>
                  <a:srgbClr val="FFFFFF"/>
                </a:solidFill>
              </a14:hiddenFill>
            </a:ext>
          </a:extLst>
        </p:spPr>
      </p:pic>
      <p:pic>
        <p:nvPicPr>
          <p:cNvPr id="4" name="Billede 3">
            <a:extLst>
              <a:ext uri="{FF2B5EF4-FFF2-40B4-BE49-F238E27FC236}">
                <a16:creationId xmlns:a16="http://schemas.microsoft.com/office/drawing/2014/main" id="{4E710D42-D7F2-0E44-F239-C74047C3BB7E}"/>
              </a:ext>
            </a:extLst>
          </p:cNvPr>
          <p:cNvPicPr>
            <a:picLocks noChangeAspect="1"/>
          </p:cNvPicPr>
          <p:nvPr/>
        </p:nvPicPr>
        <p:blipFill>
          <a:blip r:embed="rId4"/>
          <a:stretch>
            <a:fillRect/>
          </a:stretch>
        </p:blipFill>
        <p:spPr>
          <a:xfrm>
            <a:off x="1476872" y="1889572"/>
            <a:ext cx="10114141" cy="774259"/>
          </a:xfrm>
          <a:prstGeom prst="rect">
            <a:avLst/>
          </a:prstGeom>
        </p:spPr>
      </p:pic>
    </p:spTree>
    <p:extLst>
      <p:ext uri="{BB962C8B-B14F-4D97-AF65-F5344CB8AC3E}">
        <p14:creationId xmlns:p14="http://schemas.microsoft.com/office/powerpoint/2010/main" val="2252748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149777-DEE2-F5CE-EF01-A04E9F0BA9E8}"/>
              </a:ext>
            </a:extLst>
          </p:cNvPr>
          <p:cNvSpPr>
            <a:spLocks noGrp="1"/>
          </p:cNvSpPr>
          <p:nvPr>
            <p:ph type="title"/>
          </p:nvPr>
        </p:nvSpPr>
        <p:spPr/>
        <p:txBody>
          <a:bodyPr/>
          <a:lstStyle/>
          <a:p>
            <a:r>
              <a:rPr lang="da-DK" dirty="0"/>
              <a:t>Er de reelt nye eller er det en ny modtager?</a:t>
            </a:r>
          </a:p>
        </p:txBody>
      </p:sp>
    </p:spTree>
    <p:extLst>
      <p:ext uri="{BB962C8B-B14F-4D97-AF65-F5344CB8AC3E}">
        <p14:creationId xmlns:p14="http://schemas.microsoft.com/office/powerpoint/2010/main" val="4154699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3FC4D7-5762-FC6B-04B0-4520B340E1D9}"/>
              </a:ext>
            </a:extLst>
          </p:cNvPr>
          <p:cNvSpPr>
            <a:spLocks noGrp="1"/>
          </p:cNvSpPr>
          <p:nvPr>
            <p:ph type="title"/>
          </p:nvPr>
        </p:nvSpPr>
        <p:spPr>
          <a:xfrm>
            <a:off x="762000" y="1138036"/>
            <a:ext cx="4085665" cy="1402470"/>
          </a:xfrm>
        </p:spPr>
        <p:txBody>
          <a:bodyPr anchor="t">
            <a:normAutofit/>
          </a:bodyPr>
          <a:lstStyle/>
          <a:p>
            <a:r>
              <a:rPr lang="da-DK" sz="3200"/>
              <a:t>De syv lægeroller</a:t>
            </a:r>
          </a:p>
        </p:txBody>
      </p:sp>
      <p:cxnSp>
        <p:nvCxnSpPr>
          <p:cNvPr id="30" name="Straight Connector 19">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Content Placeholder 7">
            <a:extLst>
              <a:ext uri="{FF2B5EF4-FFF2-40B4-BE49-F238E27FC236}">
                <a16:creationId xmlns:a16="http://schemas.microsoft.com/office/drawing/2014/main" id="{69F1CA26-A360-2D43-9618-8AD6B01E1C32}"/>
              </a:ext>
            </a:extLst>
          </p:cNvPr>
          <p:cNvSpPr>
            <a:spLocks noGrp="1"/>
          </p:cNvSpPr>
          <p:nvPr>
            <p:ph idx="1"/>
          </p:nvPr>
        </p:nvSpPr>
        <p:spPr>
          <a:xfrm>
            <a:off x="630477" y="2145268"/>
            <a:ext cx="4085665" cy="3591207"/>
          </a:xfrm>
        </p:spPr>
        <p:txBody>
          <a:bodyPr>
            <a:normAutofit/>
          </a:bodyPr>
          <a:lstStyle/>
          <a:p>
            <a:r>
              <a:rPr lang="en-US" sz="2000" dirty="0"/>
              <a:t>Er </a:t>
            </a:r>
            <a:r>
              <a:rPr lang="en-US" sz="2000" dirty="0" err="1"/>
              <a:t>jeg</a:t>
            </a:r>
            <a:r>
              <a:rPr lang="en-US" sz="2000" dirty="0"/>
              <a:t> </a:t>
            </a:r>
            <a:r>
              <a:rPr lang="en-US" sz="2000" dirty="0" err="1"/>
              <a:t>klædt</a:t>
            </a:r>
            <a:r>
              <a:rPr lang="en-US" sz="2000" dirty="0"/>
              <a:t> </a:t>
            </a:r>
            <a:r>
              <a:rPr lang="en-US" sz="2000" dirty="0" err="1"/>
              <a:t>på</a:t>
            </a:r>
            <a:r>
              <a:rPr lang="en-US" sz="2000" dirty="0"/>
              <a:t> </a:t>
            </a:r>
            <a:r>
              <a:rPr lang="en-US" sz="2000" dirty="0" err="1"/>
              <a:t>til</a:t>
            </a:r>
            <a:r>
              <a:rPr lang="en-US" sz="2000" dirty="0"/>
              <a:t> at </a:t>
            </a:r>
            <a:r>
              <a:rPr lang="en-US" sz="2000" dirty="0" err="1"/>
              <a:t>vejlede</a:t>
            </a:r>
            <a:r>
              <a:rPr lang="en-US" sz="2000" dirty="0"/>
              <a:t> alle roller?</a:t>
            </a:r>
          </a:p>
          <a:p>
            <a:r>
              <a:rPr lang="en-US" sz="2000" dirty="0" err="1"/>
              <a:t>Hvis</a:t>
            </a:r>
            <a:r>
              <a:rPr lang="en-US" sz="2000" dirty="0"/>
              <a:t> </a:t>
            </a:r>
            <a:r>
              <a:rPr lang="en-US" sz="2000" dirty="0" err="1"/>
              <a:t>ikke</a:t>
            </a:r>
            <a:r>
              <a:rPr lang="en-US" sz="2000" dirty="0"/>
              <a:t> </a:t>
            </a:r>
            <a:r>
              <a:rPr lang="en-US" sz="2000" dirty="0" err="1"/>
              <a:t>hvordan</a:t>
            </a:r>
            <a:r>
              <a:rPr lang="en-US" sz="2000" dirty="0"/>
              <a:t> </a:t>
            </a:r>
            <a:r>
              <a:rPr lang="en-US" sz="2000" dirty="0" err="1"/>
              <a:t>bliver</a:t>
            </a:r>
            <a:r>
              <a:rPr lang="en-US" sz="2000" dirty="0"/>
              <a:t> </a:t>
            </a:r>
            <a:r>
              <a:rPr lang="en-US" sz="2000" dirty="0" err="1"/>
              <a:t>jeg</a:t>
            </a:r>
            <a:r>
              <a:rPr lang="en-US" sz="2000" dirty="0"/>
              <a:t> </a:t>
            </a:r>
            <a:r>
              <a:rPr lang="en-US" sz="2000" dirty="0" err="1"/>
              <a:t>så</a:t>
            </a:r>
            <a:r>
              <a:rPr lang="en-US" sz="2000" dirty="0"/>
              <a:t> </a:t>
            </a:r>
            <a:r>
              <a:rPr lang="en-US" sz="2000" dirty="0" err="1"/>
              <a:t>kompetent</a:t>
            </a:r>
            <a:r>
              <a:rPr lang="en-US" sz="2000" dirty="0"/>
              <a:t>?</a:t>
            </a:r>
          </a:p>
          <a:p>
            <a:r>
              <a:rPr lang="en-US" sz="2000" dirty="0" err="1"/>
              <a:t>Hvordan</a:t>
            </a:r>
            <a:r>
              <a:rPr lang="en-US" sz="2000" dirty="0"/>
              <a:t> </a:t>
            </a:r>
            <a:r>
              <a:rPr lang="en-US" sz="2000" dirty="0" err="1"/>
              <a:t>prioriterer</a:t>
            </a:r>
            <a:r>
              <a:rPr lang="en-US" sz="2000" dirty="0"/>
              <a:t> </a:t>
            </a:r>
            <a:r>
              <a:rPr lang="en-US" sz="2000" dirty="0" err="1"/>
              <a:t>jer</a:t>
            </a:r>
            <a:r>
              <a:rPr lang="en-US" sz="2000" dirty="0"/>
              <a:t> </a:t>
            </a:r>
            <a:r>
              <a:rPr lang="en-US" sz="2000" dirty="0" err="1"/>
              <a:t>mellem</a:t>
            </a:r>
            <a:r>
              <a:rPr lang="en-US" sz="2000" dirty="0"/>
              <a:t> dem?</a:t>
            </a:r>
          </a:p>
          <a:p>
            <a:r>
              <a:rPr lang="en-US" sz="2000" dirty="0" err="1"/>
              <a:t>Tør</a:t>
            </a:r>
            <a:r>
              <a:rPr lang="en-US" sz="2000" dirty="0"/>
              <a:t> </a:t>
            </a:r>
            <a:r>
              <a:rPr lang="en-US" sz="2000" dirty="0" err="1"/>
              <a:t>jeg</a:t>
            </a:r>
            <a:r>
              <a:rPr lang="en-US" sz="2000" dirty="0"/>
              <a:t> </a:t>
            </a:r>
            <a:r>
              <a:rPr lang="en-US" sz="2000" dirty="0" err="1"/>
              <a:t>få</a:t>
            </a:r>
            <a:r>
              <a:rPr lang="en-US" sz="2000" dirty="0"/>
              <a:t> feedback?</a:t>
            </a:r>
          </a:p>
          <a:p>
            <a:endParaRPr lang="en-US" sz="2000" dirty="0"/>
          </a:p>
        </p:txBody>
      </p:sp>
      <p:pic>
        <p:nvPicPr>
          <p:cNvPr id="4" name="Pladsholder til indhold 3">
            <a:extLst>
              <a:ext uri="{FF2B5EF4-FFF2-40B4-BE49-F238E27FC236}">
                <a16:creationId xmlns:a16="http://schemas.microsoft.com/office/drawing/2014/main" id="{A553ED3E-535D-8943-6990-1346D9CD35B9}"/>
              </a:ext>
            </a:extLst>
          </p:cNvPr>
          <p:cNvPicPr>
            <a:picLocks noChangeAspect="1"/>
          </p:cNvPicPr>
          <p:nvPr/>
        </p:nvPicPr>
        <p:blipFill rotWithShape="1">
          <a:blip r:embed="rId3"/>
          <a:srcRect l="128"/>
          <a:stretch/>
        </p:blipFill>
        <p:spPr>
          <a:xfrm>
            <a:off x="5801343" y="419622"/>
            <a:ext cx="5525517" cy="5793288"/>
          </a:xfrm>
          <a:prstGeom prst="rect">
            <a:avLst/>
          </a:prstGeom>
        </p:spPr>
      </p:pic>
    </p:spTree>
    <p:extLst>
      <p:ext uri="{BB962C8B-B14F-4D97-AF65-F5344CB8AC3E}">
        <p14:creationId xmlns:p14="http://schemas.microsoft.com/office/powerpoint/2010/main" val="1129267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69740D-C6DD-CE11-51DA-B756055693FA}"/>
              </a:ext>
            </a:extLst>
          </p:cNvPr>
          <p:cNvSpPr>
            <a:spLocks noGrp="1"/>
          </p:cNvSpPr>
          <p:nvPr>
            <p:ph type="title"/>
          </p:nvPr>
        </p:nvSpPr>
        <p:spPr/>
        <p:txBody>
          <a:bodyPr/>
          <a:lstStyle/>
          <a:p>
            <a:r>
              <a:rPr lang="da-DK" dirty="0"/>
              <a:t>Kan andre bidrage til at læger opnår deres kompetencer og hvordan?</a:t>
            </a:r>
          </a:p>
        </p:txBody>
      </p:sp>
    </p:spTree>
    <p:extLst>
      <p:ext uri="{BB962C8B-B14F-4D97-AF65-F5344CB8AC3E}">
        <p14:creationId xmlns:p14="http://schemas.microsoft.com/office/powerpoint/2010/main" val="295696368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1452</TotalTime>
  <Words>783</Words>
  <Application>Microsoft Office PowerPoint</Application>
  <PresentationFormat>Widescreen</PresentationFormat>
  <Paragraphs>87</Paragraphs>
  <Slides>9</Slides>
  <Notes>5</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9</vt:i4>
      </vt:variant>
    </vt:vector>
  </HeadingPairs>
  <TitlesOfParts>
    <vt:vector size="15" baseType="lpstr">
      <vt:lpstr>Arial</vt:lpstr>
      <vt:lpstr>Calibri</vt:lpstr>
      <vt:lpstr>Calibri Light</vt:lpstr>
      <vt:lpstr>Merriweather</vt:lpstr>
      <vt:lpstr>Merriweather Sans</vt:lpstr>
      <vt:lpstr>Office-tema</vt:lpstr>
      <vt:lpstr>DPS uddannelses anno 2024</vt:lpstr>
      <vt:lpstr>Postgraduate uddannelse på tværs</vt:lpstr>
      <vt:lpstr>Fremtidens sundhedsuddannelse</vt:lpstr>
      <vt:lpstr>Generations- kløft?</vt:lpstr>
      <vt:lpstr>Hvilke træk er gennemgående for de generasionelle modsætninger?</vt:lpstr>
      <vt:lpstr>Nye krav til både daglige vejledere og hovedevejledere/UAO’er</vt:lpstr>
      <vt:lpstr>Er de reelt nye eller er det en ny modtager?</vt:lpstr>
      <vt:lpstr>De syv lægeroller</vt:lpstr>
      <vt:lpstr>Kan andre bidrage til at læger opnår deres kompetencer og hvordan?</vt:lpstr>
    </vt:vector>
  </TitlesOfParts>
  <Company>Region Hovedstaden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DPS uddannelses anno 2024</dc:title>
  <dc:creator>Ida Liebe Felsted</dc:creator>
  <cp:lastModifiedBy>Lene Tilgreen Nielsen</cp:lastModifiedBy>
  <cp:revision>13</cp:revision>
  <dcterms:created xsi:type="dcterms:W3CDTF">2024-01-11T08:01:55Z</dcterms:created>
  <dcterms:modified xsi:type="dcterms:W3CDTF">2024-03-22T09:52:36Z</dcterms:modified>
</cp:coreProperties>
</file>